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76" d="100"/>
          <a:sy n="76" d="100"/>
        </p:scale>
        <p:origin x="917" y="29"/>
      </p:cViewPr>
      <p:guideLst/>
    </p:cSldViewPr>
  </p:slideViewPr>
  <p:outlineViewPr>
    <p:cViewPr>
      <p:scale>
        <a:sx n="20" d="100"/>
        <a:sy n="20" d="100"/>
      </p:scale>
      <p:origin x="0" y="-5323"/>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3.xml"/><Relationship Id="rId47" Type="http://schemas.openxmlformats.org/officeDocument/2006/relationships/slide" Target="slides/slide48.xml"/><Relationship Id="rId63" Type="http://schemas.openxmlformats.org/officeDocument/2006/relationships/slide" Target="slides/slide64.xml"/><Relationship Id="rId68" Type="http://schemas.openxmlformats.org/officeDocument/2006/relationships/slide" Target="slides/slide69.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3.xml"/><Relationship Id="rId37" Type="http://schemas.openxmlformats.org/officeDocument/2006/relationships/slide" Target="slides/slide38.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61" Type="http://schemas.openxmlformats.org/officeDocument/2006/relationships/slide" Target="slides/slide62.xml"/><Relationship Id="rId82" Type="http://schemas.openxmlformats.org/officeDocument/2006/relationships/slide" Target="slides/slide83.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2.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7.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5.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40.xml"/><Relationship Id="rId34" Type="http://schemas.openxmlformats.org/officeDocument/2006/relationships/slide" Target="slides/slide35.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1.xml"/><Relationship Id="rId45" Type="http://schemas.openxmlformats.org/officeDocument/2006/relationships/slide" Target="slides/slide46.xml"/><Relationship Id="rId66" Type="http://schemas.openxmlformats.org/officeDocument/2006/relationships/slide" Target="slides/slide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F7B88-B483-447B-AC11-46E5426B8D9C}" type="datetimeFigureOut">
              <a:rPr lang="tr-TR" smtClean="0"/>
              <a:t>12.12.2024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71EC4-EB4E-4EFE-98DD-20DB4FD147AB}" type="slidenum">
              <a:rPr lang="tr-TR" smtClean="0"/>
              <a:t>‹#›</a:t>
            </a:fld>
            <a:endParaRPr lang="tr-TR"/>
          </a:p>
        </p:txBody>
      </p:sp>
    </p:spTree>
    <p:extLst>
      <p:ext uri="{BB962C8B-B14F-4D97-AF65-F5344CB8AC3E}">
        <p14:creationId xmlns:p14="http://schemas.microsoft.com/office/powerpoint/2010/main" val="260987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F8939C9-0008-4207-8E66-444BA06675EF}" type="datetime1">
              <a:rPr lang="tr-TR" smtClean="0"/>
              <a:t>12.12.2024</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a:prstGeom prst="rect">
            <a:avLst/>
          </a:prstGeom>
        </p:spPr>
        <p:txBody>
          <a:bodyPr/>
          <a:lstStyle/>
          <a:p>
            <a:fld id="{0EF4C3D6-6C26-4ECF-8F30-B2D680084FE4}" type="slidenum">
              <a:rPr lang="tr-TR" smtClean="0"/>
              <a:t>‹#›</a:t>
            </a:fld>
            <a:endParaRPr lang="tr-TR"/>
          </a:p>
        </p:txBody>
      </p:sp>
      <p:pic>
        <p:nvPicPr>
          <p:cNvPr id="7" name="Picture 2" descr="\\DROBO-FS\QuickDrops\JB\PPTX NG\Droplets\LightingOverlay.png">
            <a:extLst>
              <a:ext uri="{FF2B5EF4-FFF2-40B4-BE49-F238E27FC236}">
                <a16:creationId xmlns:a16="http://schemas.microsoft.com/office/drawing/2014/main" id="{177CF987-F9D2-043F-A245-907DBB5B98C4}"/>
              </a:ext>
            </a:extLst>
          </p:cNvPr>
          <p:cNvPicPr>
            <a:picLocks noChangeAspect="1" noChangeArrowheads="1"/>
          </p:cNvPicPr>
          <p:nvPr userDrawn="1"/>
        </p:nvPicPr>
        <p:blipFill>
          <a:blip r:embed="rId2">
            <a:alphaModFix amt="30000"/>
            <a:extLst>
              <a:ext uri="{28A0092B-C50C-407E-A947-70E740481C1C}">
                <a14:useLocalDpi xmlns:a14="http://schemas.microsoft.com/office/drawing/2010/main" val="0"/>
              </a:ext>
            </a:extLst>
          </a:blip>
          <a:srcRect/>
          <a:stretch>
            <a:fillRect/>
          </a:stretch>
        </p:blipFill>
        <p:spPr bwMode="auto">
          <a:xfrm>
            <a:off x="152400" y="152399"/>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2368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a:t>Resim eklemek için simgeye tıklayın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420CADC-2D88-4BB3-832A-3D4B3B5DBD59}"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9917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C0A7B3D-B24B-4E08-A20B-8AD129C9E262}"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2551709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6570260-0B20-4B12-B044-6A4EC3018EBF}"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3717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4E27026-CE7B-42E6-97D0-7239D3187DD8}"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76023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7690CAD0-17FD-4334-8436-7E19532C25E5}" type="datetime1">
              <a:rPr lang="tr-TR" smtClean="0"/>
              <a:t>12.12.2024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2452548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1D13A13-1B63-4587-81BB-E429715FD57F}" type="datetime1">
              <a:rPr lang="tr-TR" smtClean="0"/>
              <a:t>12.12.2024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432067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A5DAE39-3F26-45A3-A873-3B367ADBD3FF}" type="datetime1">
              <a:rPr lang="tr-TR" smtClean="0"/>
              <a:t>12.12.2024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2255770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7F58740-39FB-4CA2-A46B-1AA30878BAED}" type="datetime1">
              <a:rPr lang="tr-TR" smtClean="0"/>
              <a:t>12.12.2024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2651441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CB9BAB9-A785-4E42-9927-12960F76024A}" type="datetime1">
              <a:rPr lang="tr-TR" smtClean="0"/>
              <a:t>12.12.2024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599594" y="5883275"/>
            <a:ext cx="1343024" cy="840799"/>
          </a:xfrm>
          <a:prstGeom prst="rect">
            <a:avLst/>
          </a:prstGeom>
        </p:spPr>
        <p:txBody>
          <a:bodyPr/>
          <a:lstStyle>
            <a:lvl1pPr>
              <a:defRPr sz="4000">
                <a:solidFill>
                  <a:schemeClr val="tx1"/>
                </a:solidFill>
              </a:defRPr>
            </a:lvl1pPr>
          </a:lstStyle>
          <a:p>
            <a:fld id="{0EF4C3D6-6C26-4ECF-8F30-B2D680084FE4}" type="slidenum">
              <a:rPr lang="tr-TR" smtClean="0"/>
              <a:pPr/>
              <a:t>‹#›</a:t>
            </a:fld>
            <a:endParaRPr lang="tr-TR" dirty="0"/>
          </a:p>
        </p:txBody>
      </p:sp>
    </p:spTree>
    <p:extLst>
      <p:ext uri="{BB962C8B-B14F-4D97-AF65-F5344CB8AC3E}">
        <p14:creationId xmlns:p14="http://schemas.microsoft.com/office/powerpoint/2010/main" val="381063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6895045-4A15-4198-BBBA-B86F9D07713B}" type="datetime1">
              <a:rPr lang="tr-TR" smtClean="0"/>
              <a:t>12.12.2024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233905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17E2B1E-62F5-4834-893A-07CEA81162EF}"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69344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6B81DB0-B59A-491F-BB99-06F239BA0581}" type="datetime1">
              <a:rPr lang="tr-TR" smtClean="0"/>
              <a:t>12.12.2024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3267705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027A3B1B-E53E-48E0-80E0-47C9564C9AC9}" type="datetime1">
              <a:rPr lang="tr-TR" smtClean="0"/>
              <a:t>12.12.2024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4032172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DF5E3-3D8C-45B5-BC93-6647D7343CA6}" type="datetime1">
              <a:rPr lang="tr-TR" smtClean="0"/>
              <a:t>12.12.2024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680492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24D149A-7968-4137-BC34-44719BA8A8E0}" type="datetime1">
              <a:rPr lang="tr-TR" smtClean="0"/>
              <a:t>12.12.2024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4050900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B716B97-8B0C-4D65-9BF0-738B741E4FA3}" type="datetime1">
              <a:rPr lang="tr-TR" smtClean="0"/>
              <a:t>12.12.2024</a:t>
            </a:fld>
            <a:endParaRPr lang="tr-T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4282" y="4728584"/>
            <a:ext cx="1302904" cy="747714"/>
          </a:xfrm>
          <a:prstGeom prst="rect">
            <a:avLst/>
          </a:prstGeom>
        </p:spPr>
        <p:txBody>
          <a:bodyPr/>
          <a:lstStyle/>
          <a:p>
            <a:fld id="{0EF4C3D6-6C26-4ECF-8F30-B2D680084FE4}" type="slidenum">
              <a:rPr lang="tr-TR" smtClean="0"/>
              <a:t>‹#›</a:t>
            </a:fld>
            <a:endParaRPr lang="tr-TR"/>
          </a:p>
        </p:txBody>
      </p:sp>
    </p:spTree>
    <p:extLst>
      <p:ext uri="{BB962C8B-B14F-4D97-AF65-F5344CB8AC3E}">
        <p14:creationId xmlns:p14="http://schemas.microsoft.com/office/powerpoint/2010/main" val="78121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286185" y="-34687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D1DBF-3EC7-4F84-A6CC-611D7B3C3E06}" type="datetime1">
              <a:rPr lang="tr-TR" smtClean="0"/>
              <a:t>12.12.2024</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48" name="Slide Number Placeholder 5">
            <a:extLst>
              <a:ext uri="{FF2B5EF4-FFF2-40B4-BE49-F238E27FC236}">
                <a16:creationId xmlns:a16="http://schemas.microsoft.com/office/drawing/2014/main" id="{8DE037F0-1D62-237F-ED64-50783654E476}"/>
              </a:ext>
            </a:extLst>
          </p:cNvPr>
          <p:cNvSpPr txBox="1">
            <a:spLocks/>
          </p:cNvSpPr>
          <p:nvPr userDrawn="1"/>
        </p:nvSpPr>
        <p:spPr>
          <a:xfrm>
            <a:off x="10599594" y="5883275"/>
            <a:ext cx="1343024" cy="840799"/>
          </a:xfrm>
          <a:prstGeom prst="rect">
            <a:avLst/>
          </a:prstGeom>
        </p:spPr>
        <p:txBody>
          <a:bodyPr/>
          <a:lstStyle>
            <a:defPPr>
              <a:defRPr lang="en-US"/>
            </a:defPPr>
            <a:lvl1pPr marL="0" algn="l" defTabSz="457200" rtl="0" eaLnBrk="1" latinLnBrk="0" hangingPunct="1">
              <a:defRPr sz="4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EF4C3D6-6C26-4ECF-8F30-B2D680084FE4}" type="slidenum">
              <a:rPr lang="tr-TR" smtClean="0"/>
              <a:pPr algn="r"/>
              <a:t>‹#›</a:t>
            </a:fld>
            <a:endParaRPr lang="tr-TR" dirty="0"/>
          </a:p>
        </p:txBody>
      </p:sp>
    </p:spTree>
    <p:extLst>
      <p:ext uri="{BB962C8B-B14F-4D97-AF65-F5344CB8AC3E}">
        <p14:creationId xmlns:p14="http://schemas.microsoft.com/office/powerpoint/2010/main" val="2193441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medium.com/bili%C5%9Fim-hareketi/hiperparametre-optimizasyonu-9ba0e7f32e6f#:~:text=2.-,Hiperparametre%20Optimizasyonu%20Nedir%3F,overfitting%20ve%20underfitting%20dengesi%20sa%C4%9Flanabilir" TargetMode="External"/><Relationship Id="rId7" Type="http://schemas.openxmlformats.org/officeDocument/2006/relationships/hyperlink" Target="https://miro.medium.com/v2/resize:fit:1200/1*gGBUBuRiwJvmINzQSeOl1w.png" TargetMode="External"/><Relationship Id="rId2" Type="http://schemas.openxmlformats.org/officeDocument/2006/relationships/hyperlink" Target="https://d2l.ai/chapter_hyperparameter-optimization/hyperopt-intro.html" TargetMode="External"/><Relationship Id="rId1" Type="http://schemas.openxmlformats.org/officeDocument/2006/relationships/slideLayout" Target="../slideLayouts/slideLayout2.xml"/><Relationship Id="rId6" Type="http://schemas.openxmlformats.org/officeDocument/2006/relationships/hyperlink" Target="https://medium.com/deep-learning-turkiye/derin-ogrenme-uygulamalarinda-model-dogrulama-ve-hiper-parametre-secim-yontemleri-823812d95f3" TargetMode="External"/><Relationship Id="rId5" Type="http://schemas.openxmlformats.org/officeDocument/2006/relationships/hyperlink" Target="https://medium.com/deep-learning-turkiye/derin-ogrenme-uygulamalarinda-en-sik-kullanilan-hiper-parametreler-ece8e9125c4" TargetMode="External"/><Relationship Id="rId4" Type="http://schemas.openxmlformats.org/officeDocument/2006/relationships/hyperlink" Target="https://chatgpt.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C74941-3C65-5349-ED29-B110044DA5E0}"/>
              </a:ext>
            </a:extLst>
          </p:cNvPr>
          <p:cNvSpPr>
            <a:spLocks noGrp="1"/>
          </p:cNvSpPr>
          <p:nvPr>
            <p:ph type="ctrTitle"/>
          </p:nvPr>
        </p:nvSpPr>
        <p:spPr/>
        <p:txBody>
          <a:bodyPr/>
          <a:lstStyle/>
          <a:p>
            <a:pPr algn="ctr"/>
            <a:r>
              <a:rPr lang="tr-TR" b="1" dirty="0" err="1">
                <a:latin typeface="Times New Roman" panose="02020603050405020304" pitchFamily="18" charset="0"/>
                <a:cs typeface="Times New Roman" panose="02020603050405020304" pitchFamily="18" charset="0"/>
              </a:rPr>
              <a:t>Hiperparametre</a:t>
            </a:r>
            <a:r>
              <a:rPr lang="tr-TR" b="1" dirty="0">
                <a:latin typeface="Times New Roman" panose="02020603050405020304" pitchFamily="18" charset="0"/>
                <a:cs typeface="Times New Roman" panose="02020603050405020304" pitchFamily="18" charset="0"/>
              </a:rPr>
              <a:t> Optimizasyonu</a:t>
            </a:r>
          </a:p>
        </p:txBody>
      </p:sp>
      <p:sp>
        <p:nvSpPr>
          <p:cNvPr id="3" name="Alt Başlık 2">
            <a:extLst>
              <a:ext uri="{FF2B5EF4-FFF2-40B4-BE49-F238E27FC236}">
                <a16:creationId xmlns:a16="http://schemas.microsoft.com/office/drawing/2014/main" id="{622A6C4C-2D3E-4D8F-DE42-06C87E5228C4}"/>
              </a:ext>
            </a:extLst>
          </p:cNvPr>
          <p:cNvSpPr>
            <a:spLocks noGrp="1"/>
          </p:cNvSpPr>
          <p:nvPr>
            <p:ph type="subTitle" idx="1"/>
          </p:nvPr>
        </p:nvSpPr>
        <p:spPr>
          <a:xfrm>
            <a:off x="1876423" y="4536102"/>
            <a:ext cx="8791575" cy="1655762"/>
          </a:xfrm>
        </p:spPr>
        <p:txBody>
          <a:bodyPr>
            <a:normAutofit fontScale="92500" lnSpcReduction="20000"/>
          </a:bodyPr>
          <a:lstStyle/>
          <a:p>
            <a:r>
              <a:rPr lang="tr-TR" sz="2000" dirty="0">
                <a:solidFill>
                  <a:schemeClr val="tx1"/>
                </a:solidFill>
                <a:latin typeface="Times New Roman" panose="02020603050405020304" pitchFamily="18" charset="0"/>
                <a:cs typeface="Times New Roman" panose="02020603050405020304" pitchFamily="18" charset="0"/>
              </a:rPr>
              <a:t>222923068 Ece İREY</a:t>
            </a:r>
          </a:p>
          <a:p>
            <a:r>
              <a:rPr lang="tr-TR" sz="2000" dirty="0">
                <a:solidFill>
                  <a:schemeClr val="tx1"/>
                </a:solidFill>
                <a:latin typeface="Times New Roman" panose="02020603050405020304" pitchFamily="18" charset="0"/>
                <a:cs typeface="Times New Roman" panose="02020603050405020304" pitchFamily="18" charset="0"/>
              </a:rPr>
              <a:t>212923041 Emin Koray UÇA</a:t>
            </a:r>
          </a:p>
          <a:p>
            <a:r>
              <a:rPr lang="tr-TR" sz="2000" dirty="0">
                <a:solidFill>
                  <a:schemeClr val="tx1"/>
                </a:solidFill>
                <a:latin typeface="Times New Roman" panose="02020603050405020304" pitchFamily="18" charset="0"/>
                <a:cs typeface="Times New Roman" panose="02020603050405020304" pitchFamily="18" charset="0"/>
              </a:rPr>
              <a:t>222923069 Gülistan ÇAPUTKAN</a:t>
            </a:r>
          </a:p>
          <a:p>
            <a:r>
              <a:rPr lang="tr-TR" sz="2000" dirty="0">
                <a:solidFill>
                  <a:schemeClr val="tx1"/>
                </a:solidFill>
                <a:latin typeface="Times New Roman" panose="02020603050405020304" pitchFamily="18" charset="0"/>
                <a:cs typeface="Times New Roman" panose="02020603050405020304" pitchFamily="18" charset="0"/>
              </a:rPr>
              <a:t>212923007 Fadime AKTAŞ</a:t>
            </a:r>
          </a:p>
        </p:txBody>
      </p:sp>
      <p:sp>
        <p:nvSpPr>
          <p:cNvPr id="4" name="Slayt Numarası Yer Tutucusu 3">
            <a:extLst>
              <a:ext uri="{FF2B5EF4-FFF2-40B4-BE49-F238E27FC236}">
                <a16:creationId xmlns:a16="http://schemas.microsoft.com/office/drawing/2014/main" id="{BA57B645-0A8C-4381-879E-15619BDFB1DE}"/>
              </a:ext>
            </a:extLst>
          </p:cNvPr>
          <p:cNvSpPr>
            <a:spLocks noGrp="1"/>
          </p:cNvSpPr>
          <p:nvPr>
            <p:ph type="sldNum" sz="quarter" idx="12"/>
          </p:nvPr>
        </p:nvSpPr>
        <p:spPr>
          <a:xfrm>
            <a:off x="11151970" y="6023385"/>
            <a:ext cx="875079" cy="710902"/>
          </a:xfrm>
        </p:spPr>
        <p:txBody>
          <a:bodyPr/>
          <a:lstStyle/>
          <a:p>
            <a:pPr algn="r"/>
            <a:fld id="{0EF4C3D6-6C26-4ECF-8F30-B2D680084FE4}" type="slidenum">
              <a:rPr lang="tr-TR" sz="4000" smtClean="0"/>
              <a:pPr algn="r"/>
              <a:t>1</a:t>
            </a:fld>
            <a:endParaRPr lang="tr-TR" sz="4000" dirty="0"/>
          </a:p>
        </p:txBody>
      </p:sp>
    </p:spTree>
    <p:extLst>
      <p:ext uri="{BB962C8B-B14F-4D97-AF65-F5344CB8AC3E}">
        <p14:creationId xmlns:p14="http://schemas.microsoft.com/office/powerpoint/2010/main" val="9653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F8D0CAB-66AA-6ECE-7BB3-4D2AEF294DE0}"/>
              </a:ext>
            </a:extLst>
          </p:cNvPr>
          <p:cNvSpPr>
            <a:spLocks noGrp="1"/>
          </p:cNvSpPr>
          <p:nvPr>
            <p:ph idx="1"/>
          </p:nvPr>
        </p:nvSpPr>
        <p:spPr>
          <a:xfrm>
            <a:off x="1141413" y="1439864"/>
            <a:ext cx="4207336" cy="4351338"/>
          </a:xfrm>
        </p:spPr>
        <p:txBody>
          <a:bodyPr>
            <a:normAutofit fontScale="92500" lnSpcReduction="10000"/>
          </a:bodyPr>
          <a:lstStyle/>
          <a:p>
            <a:pPr marL="0" indent="0">
              <a:buNone/>
            </a:pPr>
            <a:r>
              <a:rPr lang="tr-TR" sz="2800" b="1" dirty="0" err="1">
                <a:latin typeface="Times New Roman" panose="02020603050405020304" pitchFamily="18" charset="0"/>
                <a:cs typeface="Times New Roman" panose="02020603050405020304" pitchFamily="18" charset="0"/>
              </a:rPr>
              <a:t>Neural</a:t>
            </a:r>
            <a:r>
              <a:rPr lang="tr-TR" sz="2800" b="1" dirty="0">
                <a:latin typeface="Times New Roman" panose="02020603050405020304" pitchFamily="18" charset="0"/>
                <a:cs typeface="Times New Roman" panose="02020603050405020304" pitchFamily="18" charset="0"/>
              </a:rPr>
              <a:t> Architecture </a:t>
            </a:r>
            <a:r>
              <a:rPr lang="tr-TR" sz="2800" b="1" dirty="0" err="1">
                <a:latin typeface="Times New Roman" panose="02020603050405020304" pitchFamily="18" charset="0"/>
                <a:cs typeface="Times New Roman" panose="02020603050405020304" pitchFamily="18" charset="0"/>
              </a:rPr>
              <a:t>Search</a:t>
            </a:r>
            <a:r>
              <a:rPr lang="tr-TR" sz="2800" b="1" dirty="0">
                <a:latin typeface="Times New Roman" panose="02020603050405020304" pitchFamily="18" charset="0"/>
                <a:cs typeface="Times New Roman" panose="02020603050405020304" pitchFamily="18" charset="0"/>
              </a:rPr>
              <a:t> (NAS):</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Yeni model mimarileri tasarlamak için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optimizasyonunu kullanır.</a:t>
            </a: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Daha karmaşık ve maliyetli bir yöntemdir.</a:t>
            </a:r>
          </a:p>
        </p:txBody>
      </p:sp>
      <p:sp>
        <p:nvSpPr>
          <p:cNvPr id="4" name="Slayt Numarası Yer Tutucusu 3">
            <a:extLst>
              <a:ext uri="{FF2B5EF4-FFF2-40B4-BE49-F238E27FC236}">
                <a16:creationId xmlns:a16="http://schemas.microsoft.com/office/drawing/2014/main" id="{91E92E63-8159-28F7-170C-EDEC63ED8AA3}"/>
              </a:ext>
            </a:extLst>
          </p:cNvPr>
          <p:cNvSpPr>
            <a:spLocks noGrp="1"/>
          </p:cNvSpPr>
          <p:nvPr>
            <p:ph type="sldNum" sz="quarter" idx="12"/>
          </p:nvPr>
        </p:nvSpPr>
        <p:spPr/>
        <p:txBody>
          <a:bodyPr/>
          <a:lstStyle/>
          <a:p>
            <a:pPr algn="r"/>
            <a:fld id="{0EF4C3D6-6C26-4ECF-8F30-B2D680084FE4}" type="slidenum">
              <a:rPr lang="tr-TR" smtClean="0"/>
              <a:pPr algn="r"/>
              <a:t>10</a:t>
            </a:fld>
            <a:endParaRPr lang="tr-TR" dirty="0"/>
          </a:p>
        </p:txBody>
      </p:sp>
      <p:pic>
        <p:nvPicPr>
          <p:cNvPr id="5" name="İçerik Yer Tutucusu 3">
            <a:extLst>
              <a:ext uri="{FF2B5EF4-FFF2-40B4-BE49-F238E27FC236}">
                <a16:creationId xmlns:a16="http://schemas.microsoft.com/office/drawing/2014/main" id="{44C19370-C25E-003E-2798-1D6337BCE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868" y="1439863"/>
            <a:ext cx="5589577" cy="4351337"/>
          </a:xfrm>
          <a:prstGeom prst="rect">
            <a:avLst/>
          </a:prstGeom>
        </p:spPr>
      </p:pic>
    </p:spTree>
    <p:extLst>
      <p:ext uri="{BB962C8B-B14F-4D97-AF65-F5344CB8AC3E}">
        <p14:creationId xmlns:p14="http://schemas.microsoft.com/office/powerpoint/2010/main" val="168300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83CF29B-E426-E691-4954-BF3944DAF91A}"/>
              </a:ext>
            </a:extLst>
          </p:cNvPr>
          <p:cNvSpPr>
            <a:spLocks noGrp="1"/>
          </p:cNvSpPr>
          <p:nvPr>
            <p:ph type="sldNum" sz="quarter" idx="12"/>
          </p:nvPr>
        </p:nvSpPr>
        <p:spPr/>
        <p:txBody>
          <a:bodyPr/>
          <a:lstStyle/>
          <a:p>
            <a:pPr algn="r"/>
            <a:fld id="{0EF4C3D6-6C26-4ECF-8F30-B2D680084FE4}" type="slidenum">
              <a:rPr lang="tr-TR" smtClean="0"/>
              <a:pPr algn="r"/>
              <a:t>11</a:t>
            </a:fld>
            <a:endParaRPr lang="tr-TR" dirty="0"/>
          </a:p>
        </p:txBody>
      </p:sp>
      <p:pic>
        <p:nvPicPr>
          <p:cNvPr id="6" name="Resim 5">
            <a:extLst>
              <a:ext uri="{FF2B5EF4-FFF2-40B4-BE49-F238E27FC236}">
                <a16:creationId xmlns:a16="http://schemas.microsoft.com/office/drawing/2014/main" id="{523A1531-97DB-C711-257E-434BE42AC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57984"/>
            <a:ext cx="5632604" cy="4351338"/>
          </a:xfrm>
          <a:prstGeom prst="rect">
            <a:avLst/>
          </a:prstGeom>
        </p:spPr>
      </p:pic>
      <p:sp>
        <p:nvSpPr>
          <p:cNvPr id="9" name="Metin kutusu 8">
            <a:extLst>
              <a:ext uri="{FF2B5EF4-FFF2-40B4-BE49-F238E27FC236}">
                <a16:creationId xmlns:a16="http://schemas.microsoft.com/office/drawing/2014/main" id="{FDF6EB61-89E8-EA62-EF8B-7C162ED84F2A}"/>
              </a:ext>
            </a:extLst>
          </p:cNvPr>
          <p:cNvSpPr txBox="1"/>
          <p:nvPr/>
        </p:nvSpPr>
        <p:spPr>
          <a:xfrm>
            <a:off x="1310717" y="1402382"/>
            <a:ext cx="4024957" cy="3662541"/>
          </a:xfrm>
          <a:prstGeom prst="rect">
            <a:avLst/>
          </a:prstGeom>
          <a:noFill/>
        </p:spPr>
        <p:txBody>
          <a:bodyPr wrap="square" rtlCol="0">
            <a:spAutoFit/>
          </a:bodyPr>
          <a:lstStyle/>
          <a:p>
            <a:pPr marL="0" indent="0">
              <a:buNone/>
            </a:pPr>
            <a:r>
              <a:rPr lang="tr-TR" sz="2800" b="1" dirty="0" err="1">
                <a:latin typeface="Times New Roman" panose="02020603050405020304" pitchFamily="18" charset="0"/>
                <a:cs typeface="Times New Roman" panose="02020603050405020304" pitchFamily="18" charset="0"/>
              </a:rPr>
              <a:t>AutoML</a:t>
            </a:r>
            <a:r>
              <a:rPr lang="tr-TR" sz="2800" b="1" dirty="0">
                <a:latin typeface="Times New Roman" panose="02020603050405020304" pitchFamily="18" charset="0"/>
                <a:cs typeface="Times New Roman" panose="02020603050405020304" pitchFamily="18" charset="0"/>
              </a:rPr>
              <a:t>:</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HPO ve NAS süreçlerini birleştirerek makine öğrenmesi süreçlerini tamamen otomatikleştirir.</a:t>
            </a:r>
          </a:p>
          <a:p>
            <a:endParaRPr lang="tr-TR" dirty="0"/>
          </a:p>
          <a:p>
            <a:endParaRPr lang="tr-TR" dirty="0"/>
          </a:p>
        </p:txBody>
      </p:sp>
    </p:spTree>
    <p:extLst>
      <p:ext uri="{BB962C8B-B14F-4D97-AF65-F5344CB8AC3E}">
        <p14:creationId xmlns:p14="http://schemas.microsoft.com/office/powerpoint/2010/main" val="60480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D1BCC3-0E25-4616-6B61-1454BD1A3F6A}"/>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Derin Öğrenme Uygulamalarında En Sık Kullanılan Hiper Parametreler</a:t>
            </a:r>
            <a:endParaRPr lang="tr-TR" dirty="0"/>
          </a:p>
        </p:txBody>
      </p:sp>
      <p:sp>
        <p:nvSpPr>
          <p:cNvPr id="3" name="İçerik Yer Tutucusu 2">
            <a:extLst>
              <a:ext uri="{FF2B5EF4-FFF2-40B4-BE49-F238E27FC236}">
                <a16:creationId xmlns:a16="http://schemas.microsoft.com/office/drawing/2014/main" id="{AB84D8F0-0643-4FBC-8C52-01F3C1D7AE0F}"/>
              </a:ext>
            </a:extLst>
          </p:cNvPr>
          <p:cNvSpPr>
            <a:spLocks noGrp="1"/>
          </p:cNvSpPr>
          <p:nvPr>
            <p:ph idx="1"/>
          </p:nvPr>
        </p:nvSpPr>
        <p:spPr>
          <a:xfrm>
            <a:off x="1141412" y="2249486"/>
            <a:ext cx="9905999" cy="3989995"/>
          </a:xfrm>
        </p:spPr>
        <p:txBody>
          <a:bodyPr>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Öğrenme Oranı (Learning Rate):</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Modelin ağırlıklarını ne kadar hızlı güncelleyeceğini belirler.</a:t>
            </a: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Küçük değerler daha yavaş ama daha hassas öğrenmeyi sağlar. Büyük değerler daha hızlı öğrenme sağlasa da dalgalanmalara neden olabilir.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Batch</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Boyutu (</a:t>
            </a: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Batch</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Size):</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Aynı anda işlenecek veri miktarını belirler.</a:t>
            </a: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Büyük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batch</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boyutları daha doğru gradyan hesaplamaları sağlar ancak daha fazla bellek kullanır.</a:t>
            </a:r>
          </a:p>
        </p:txBody>
      </p:sp>
      <p:sp>
        <p:nvSpPr>
          <p:cNvPr id="4" name="Slayt Numarası Yer Tutucusu 3">
            <a:extLst>
              <a:ext uri="{FF2B5EF4-FFF2-40B4-BE49-F238E27FC236}">
                <a16:creationId xmlns:a16="http://schemas.microsoft.com/office/drawing/2014/main" id="{E442BC79-CCC7-2795-0340-1744829BCC06}"/>
              </a:ext>
            </a:extLst>
          </p:cNvPr>
          <p:cNvSpPr>
            <a:spLocks noGrp="1"/>
          </p:cNvSpPr>
          <p:nvPr>
            <p:ph type="sldNum" sz="quarter" idx="12"/>
          </p:nvPr>
        </p:nvSpPr>
        <p:spPr/>
        <p:txBody>
          <a:bodyPr/>
          <a:lstStyle/>
          <a:p>
            <a:pPr algn="r"/>
            <a:fld id="{0EF4C3D6-6C26-4ECF-8F30-B2D680084FE4}" type="slidenum">
              <a:rPr lang="tr-TR" smtClean="0"/>
              <a:pPr algn="r"/>
              <a:t>12</a:t>
            </a:fld>
            <a:endParaRPr lang="tr-TR" dirty="0"/>
          </a:p>
        </p:txBody>
      </p:sp>
    </p:spTree>
    <p:extLst>
      <p:ext uri="{BB962C8B-B14F-4D97-AF65-F5344CB8AC3E}">
        <p14:creationId xmlns:p14="http://schemas.microsoft.com/office/powerpoint/2010/main" val="147346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2C9FBD9-DA8B-2AAD-9303-E6EDDF0CEB75}"/>
              </a:ext>
            </a:extLst>
          </p:cNvPr>
          <p:cNvSpPr>
            <a:spLocks noGrp="1"/>
          </p:cNvSpPr>
          <p:nvPr>
            <p:ph idx="1"/>
          </p:nvPr>
        </p:nvSpPr>
        <p:spPr>
          <a:xfrm>
            <a:off x="1141412" y="1678076"/>
            <a:ext cx="9905999" cy="4113126"/>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Katman Sayısı ve Nöron Sayısı:</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Daha fazla katman ve nöron, modelin karmaşıklığını artırır ancak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overfitting</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riskini de yükseltir.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Aktivasyon Fonksiyonları:</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Modelin doğrusal olmayan ilişkileri öğrenmesini sağlar. Örneğin: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Sigmoid,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Tanh</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genellikle hızlı ve etkili olduğu için sıkça tercih edilir.</a:t>
            </a:r>
          </a:p>
          <a:p>
            <a:endParaRPr lang="tr-TR" sz="2800" dirty="0">
              <a:latin typeface="Times New Roman" panose="02020603050405020304" pitchFamily="18" charset="0"/>
              <a:cs typeface="Times New Roman" panose="02020603050405020304" pitchFamily="18" charset="0"/>
            </a:endParaRPr>
          </a:p>
          <a:p>
            <a:endParaRPr lang="tr-TR" sz="2800" dirty="0"/>
          </a:p>
        </p:txBody>
      </p:sp>
      <p:sp>
        <p:nvSpPr>
          <p:cNvPr id="4" name="Slayt Numarası Yer Tutucusu 3">
            <a:extLst>
              <a:ext uri="{FF2B5EF4-FFF2-40B4-BE49-F238E27FC236}">
                <a16:creationId xmlns:a16="http://schemas.microsoft.com/office/drawing/2014/main" id="{872C82DD-BA1B-EDB4-9A8E-50FF19ECFFBC}"/>
              </a:ext>
            </a:extLst>
          </p:cNvPr>
          <p:cNvSpPr>
            <a:spLocks noGrp="1"/>
          </p:cNvSpPr>
          <p:nvPr>
            <p:ph type="sldNum" sz="quarter" idx="12"/>
          </p:nvPr>
        </p:nvSpPr>
        <p:spPr/>
        <p:txBody>
          <a:bodyPr/>
          <a:lstStyle/>
          <a:p>
            <a:pPr algn="r"/>
            <a:fld id="{0EF4C3D6-6C26-4ECF-8F30-B2D680084FE4}" type="slidenum">
              <a:rPr lang="tr-TR" smtClean="0"/>
              <a:pPr algn="r"/>
              <a:t>13</a:t>
            </a:fld>
            <a:endParaRPr lang="tr-TR" dirty="0"/>
          </a:p>
        </p:txBody>
      </p:sp>
    </p:spTree>
    <p:extLst>
      <p:ext uri="{BB962C8B-B14F-4D97-AF65-F5344CB8AC3E}">
        <p14:creationId xmlns:p14="http://schemas.microsoft.com/office/powerpoint/2010/main" val="2692279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13802E2-1086-F9F3-09D2-AEDCE30A577F}"/>
              </a:ext>
            </a:extLst>
          </p:cNvPr>
          <p:cNvSpPr>
            <a:spLocks noGrp="1"/>
          </p:cNvSpPr>
          <p:nvPr>
            <p:ph idx="1"/>
          </p:nvPr>
        </p:nvSpPr>
        <p:spPr>
          <a:xfrm>
            <a:off x="1141412" y="383458"/>
            <a:ext cx="9905999" cy="6263148"/>
          </a:xfrm>
        </p:spPr>
        <p:txBody>
          <a:bodyPr>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Düzenleme Teknikleri (</a:t>
            </a: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Regularization</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Overfitting’i</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önlemek için kullanılır. Örneğin: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Dropout</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L1/L2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Regularization</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Optimizasyon Algoritmaları:</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Modelin öğrenme sürecini yöneten algoritmalar. Örnekler: SGD, Adam,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RMSProp</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Adam, genellikle varsayılan bir optimizasyon algoritması olarak kullanılır.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Momentum:</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Öğrenme hızını artırır ve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SGD’nin</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yerel minimumlarda takılmasını önler.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Epoch</a:t>
            </a:r>
            <a:r>
              <a:rPr kumimoji="0" lang="tr-TR" altLang="tr-TR"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Sayısı:</a:t>
            </a:r>
            <a:endPar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SzTx/>
              <a:buFontTx/>
              <a:buChar char="•"/>
            </a:pP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Modelin tüm veri setini kaç kez işleyeceğini belirler. Çok fazla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epoch</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overfitting’e</a:t>
            </a:r>
            <a:r>
              <a:rPr kumimoji="0" lang="tr-TR" altLang="tr-T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neden olabilir.</a:t>
            </a:r>
          </a:p>
          <a:p>
            <a:endParaRPr lang="tr-TR" sz="2800" dirty="0"/>
          </a:p>
        </p:txBody>
      </p:sp>
      <p:sp>
        <p:nvSpPr>
          <p:cNvPr id="4" name="Slayt Numarası Yer Tutucusu 3">
            <a:extLst>
              <a:ext uri="{FF2B5EF4-FFF2-40B4-BE49-F238E27FC236}">
                <a16:creationId xmlns:a16="http://schemas.microsoft.com/office/drawing/2014/main" id="{6AF6037E-21CB-0269-77A1-0D225DC0D833}"/>
              </a:ext>
            </a:extLst>
          </p:cNvPr>
          <p:cNvSpPr>
            <a:spLocks noGrp="1"/>
          </p:cNvSpPr>
          <p:nvPr>
            <p:ph type="sldNum" sz="quarter" idx="12"/>
          </p:nvPr>
        </p:nvSpPr>
        <p:spPr/>
        <p:txBody>
          <a:bodyPr/>
          <a:lstStyle/>
          <a:p>
            <a:pPr algn="r"/>
            <a:fld id="{0EF4C3D6-6C26-4ECF-8F30-B2D680084FE4}" type="slidenum">
              <a:rPr lang="tr-TR" smtClean="0"/>
              <a:pPr algn="r"/>
              <a:t>14</a:t>
            </a:fld>
            <a:endParaRPr lang="tr-TR" dirty="0"/>
          </a:p>
        </p:txBody>
      </p:sp>
    </p:spTree>
    <p:extLst>
      <p:ext uri="{BB962C8B-B14F-4D97-AF65-F5344CB8AC3E}">
        <p14:creationId xmlns:p14="http://schemas.microsoft.com/office/powerpoint/2010/main" val="51081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FD947B-C1F7-2550-BDF2-67580DFBBA1D}"/>
              </a:ext>
            </a:extLst>
          </p:cNvPr>
          <p:cNvSpPr>
            <a:spLocks noGrp="1"/>
          </p:cNvSpPr>
          <p:nvPr>
            <p:ph type="title"/>
          </p:nvPr>
        </p:nvSpPr>
        <p:spPr/>
        <p:txBody>
          <a:bodyPr/>
          <a:lstStyle/>
          <a:p>
            <a:pPr algn="ctr"/>
            <a:r>
              <a:rPr lang="tr-TR" sz="3600" b="1" dirty="0">
                <a:latin typeface="Times New Roman" panose="02020603050405020304" pitchFamily="18" charset="0"/>
                <a:cs typeface="Times New Roman" panose="02020603050405020304" pitchFamily="18" charset="0"/>
              </a:rPr>
              <a:t>Derin Öğrenmede Sık Kullanılan </a:t>
            </a:r>
            <a:r>
              <a:rPr lang="tr-TR" sz="3600" b="1" dirty="0" err="1">
                <a:latin typeface="Times New Roman" panose="02020603050405020304" pitchFamily="18" charset="0"/>
                <a:cs typeface="Times New Roman" panose="02020603050405020304" pitchFamily="18" charset="0"/>
              </a:rPr>
              <a:t>Hiperparametreler</a:t>
            </a:r>
            <a:endParaRPr lang="tr-TR" dirty="0"/>
          </a:p>
        </p:txBody>
      </p:sp>
      <p:sp>
        <p:nvSpPr>
          <p:cNvPr id="4" name="Slayt Numarası Yer Tutucusu 3">
            <a:extLst>
              <a:ext uri="{FF2B5EF4-FFF2-40B4-BE49-F238E27FC236}">
                <a16:creationId xmlns:a16="http://schemas.microsoft.com/office/drawing/2014/main" id="{CFFBA595-8BEC-5583-748A-F54BA6ABBBDE}"/>
              </a:ext>
            </a:extLst>
          </p:cNvPr>
          <p:cNvSpPr>
            <a:spLocks noGrp="1"/>
          </p:cNvSpPr>
          <p:nvPr>
            <p:ph type="sldNum" sz="quarter" idx="12"/>
          </p:nvPr>
        </p:nvSpPr>
        <p:spPr/>
        <p:txBody>
          <a:bodyPr/>
          <a:lstStyle/>
          <a:p>
            <a:pPr algn="r"/>
            <a:fld id="{0EF4C3D6-6C26-4ECF-8F30-B2D680084FE4}" type="slidenum">
              <a:rPr lang="tr-TR" smtClean="0"/>
              <a:pPr algn="r"/>
              <a:t>15</a:t>
            </a:fld>
            <a:endParaRPr lang="tr-TR" dirty="0"/>
          </a:p>
        </p:txBody>
      </p:sp>
      <p:graphicFrame>
        <p:nvGraphicFramePr>
          <p:cNvPr id="5" name="İçerik Yer Tutucusu 3">
            <a:extLst>
              <a:ext uri="{FF2B5EF4-FFF2-40B4-BE49-F238E27FC236}">
                <a16:creationId xmlns:a16="http://schemas.microsoft.com/office/drawing/2014/main" id="{7674A974-C967-479E-6E86-900EA7974205}"/>
              </a:ext>
            </a:extLst>
          </p:cNvPr>
          <p:cNvGraphicFramePr>
            <a:graphicFrameLocks noGrp="1"/>
          </p:cNvGraphicFramePr>
          <p:nvPr>
            <p:ph idx="1"/>
            <p:extLst>
              <p:ext uri="{D42A27DB-BD31-4B8C-83A1-F6EECF244321}">
                <p14:modId xmlns:p14="http://schemas.microsoft.com/office/powerpoint/2010/main" val="442318211"/>
              </p:ext>
            </p:extLst>
          </p:nvPr>
        </p:nvGraphicFramePr>
        <p:xfrm>
          <a:off x="836611" y="2190964"/>
          <a:ext cx="10515602" cy="4112710"/>
        </p:xfrm>
        <a:graphic>
          <a:graphicData uri="http://schemas.openxmlformats.org/drawingml/2006/table">
            <a:tbl>
              <a:tblPr/>
              <a:tblGrid>
                <a:gridCol w="5257801">
                  <a:extLst>
                    <a:ext uri="{9D8B030D-6E8A-4147-A177-3AD203B41FA5}">
                      <a16:colId xmlns:a16="http://schemas.microsoft.com/office/drawing/2014/main" val="3575713432"/>
                    </a:ext>
                  </a:extLst>
                </a:gridCol>
                <a:gridCol w="5257801">
                  <a:extLst>
                    <a:ext uri="{9D8B030D-6E8A-4147-A177-3AD203B41FA5}">
                      <a16:colId xmlns:a16="http://schemas.microsoft.com/office/drawing/2014/main" val="3711054663"/>
                    </a:ext>
                  </a:extLst>
                </a:gridCol>
              </a:tblGrid>
              <a:tr h="401240">
                <a:tc>
                  <a:txBody>
                    <a:bodyPr/>
                    <a:lstStyle/>
                    <a:p>
                      <a:r>
                        <a:rPr lang="tr-TR" b="1" dirty="0" err="1"/>
                        <a:t>Hiperparametre</a:t>
                      </a:r>
                      <a:endParaRPr lang="tr-T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b="1" dirty="0"/>
                        <a:t>Açıklama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176721"/>
                  </a:ext>
                </a:extLst>
              </a:tr>
              <a:tr h="401240">
                <a:tc>
                  <a:txBody>
                    <a:bodyPr/>
                    <a:lstStyle/>
                    <a:p>
                      <a:r>
                        <a:rPr lang="tr-TR" b="1" dirty="0"/>
                        <a:t>Learning Rate</a:t>
                      </a:r>
                      <a:endParaRPr lang="tr-T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Ağırlıkların ne kadar hızlı güncelleneceğini belirler.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6335524"/>
                  </a:ext>
                </a:extLst>
              </a:tr>
              <a:tr h="401240">
                <a:tc>
                  <a:txBody>
                    <a:bodyPr/>
                    <a:lstStyle/>
                    <a:p>
                      <a:r>
                        <a:rPr lang="tr-TR" b="1" dirty="0" err="1"/>
                        <a:t>Batch</a:t>
                      </a:r>
                      <a:r>
                        <a:rPr lang="tr-TR" b="1" dirty="0"/>
                        <a:t> Size</a:t>
                      </a:r>
                      <a:endParaRPr lang="tr-T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Aynı anda işlenecek veri miktarını belirler.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2542611"/>
                  </a:ext>
                </a:extLst>
              </a:tr>
              <a:tr h="702170">
                <a:tc>
                  <a:txBody>
                    <a:bodyPr/>
                    <a:lstStyle/>
                    <a:p>
                      <a:r>
                        <a:rPr lang="tr-TR" b="1" dirty="0" err="1"/>
                        <a:t>Activation</a:t>
                      </a:r>
                      <a:r>
                        <a:rPr lang="tr-TR" b="1" dirty="0"/>
                        <a:t> </a:t>
                      </a:r>
                      <a:r>
                        <a:rPr lang="tr-TR" b="1" dirty="0" err="1"/>
                        <a:t>Function</a:t>
                      </a:r>
                      <a:endParaRPr lang="tr-T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Modelin doğrusal olmayan ilişkileri öğrenmesini sağlar (ör. </a:t>
                      </a:r>
                      <a:r>
                        <a:rPr lang="tr-TR" dirty="0" err="1"/>
                        <a:t>ReLU</a:t>
                      </a:r>
                      <a:r>
                        <a:rPr lang="tr-TR" dirty="0"/>
                        <a:t>, </a:t>
                      </a:r>
                      <a:r>
                        <a:rPr lang="tr-TR" dirty="0" err="1"/>
                        <a:t>Tanh</a:t>
                      </a:r>
                      <a:r>
                        <a:rPr lang="tr-TR"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947137"/>
                  </a:ext>
                </a:extLst>
              </a:tr>
              <a:tr h="702170">
                <a:tc>
                  <a:txBody>
                    <a:bodyPr/>
                    <a:lstStyle/>
                    <a:p>
                      <a:r>
                        <a:rPr lang="tr-TR" b="1"/>
                        <a:t>Optimizer</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Öğrenme sürecini yöneten algoritma (ör. SGD, Adam, </a:t>
                      </a:r>
                      <a:r>
                        <a:rPr lang="tr-TR" dirty="0" err="1"/>
                        <a:t>RMSProp</a:t>
                      </a:r>
                      <a:r>
                        <a:rPr lang="tr-TR"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6647441"/>
                  </a:ext>
                </a:extLst>
              </a:tr>
              <a:tr h="401240">
                <a:tc>
                  <a:txBody>
                    <a:bodyPr/>
                    <a:lstStyle/>
                    <a:p>
                      <a:r>
                        <a:rPr lang="tr-TR" b="1"/>
                        <a:t>Momentum</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Salınımları azaltarak optimizasyonu hızlandırır.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482999"/>
                  </a:ext>
                </a:extLst>
              </a:tr>
              <a:tr h="702170">
                <a:tc>
                  <a:txBody>
                    <a:bodyPr/>
                    <a:lstStyle/>
                    <a:p>
                      <a:r>
                        <a:rPr lang="tr-TR" b="1"/>
                        <a:t>Regularization</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err="1"/>
                        <a:t>Overfitting’i</a:t>
                      </a:r>
                      <a:r>
                        <a:rPr lang="tr-TR" dirty="0"/>
                        <a:t> önlemek için eklenen teknikler (ör. </a:t>
                      </a:r>
                      <a:r>
                        <a:rPr lang="tr-TR" dirty="0" err="1"/>
                        <a:t>Dropout</a:t>
                      </a:r>
                      <a:r>
                        <a:rPr lang="tr-TR" dirty="0"/>
                        <a:t>, L2).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8443927"/>
                  </a:ext>
                </a:extLst>
              </a:tr>
              <a:tr h="401240">
                <a:tc>
                  <a:txBody>
                    <a:bodyPr/>
                    <a:lstStyle/>
                    <a:p>
                      <a:r>
                        <a:rPr lang="tr-TR" b="1"/>
                        <a:t>Epoch</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Modelin tüm veri setini kaç kez işleyeceğini belirler.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93577"/>
                  </a:ext>
                </a:extLst>
              </a:tr>
            </a:tbl>
          </a:graphicData>
        </a:graphic>
      </p:graphicFrame>
    </p:spTree>
    <p:extLst>
      <p:ext uri="{BB962C8B-B14F-4D97-AF65-F5344CB8AC3E}">
        <p14:creationId xmlns:p14="http://schemas.microsoft.com/office/powerpoint/2010/main" val="149761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34606F-BBFD-E585-66BD-85351C4AFA8D}"/>
              </a:ext>
            </a:extLst>
          </p:cNvPr>
          <p:cNvSpPr>
            <a:spLocks noGrp="1"/>
          </p:cNvSpPr>
          <p:nvPr>
            <p:ph type="title"/>
          </p:nvPr>
        </p:nvSpPr>
        <p:spPr/>
        <p:txBody>
          <a:bodyPr/>
          <a:lstStyle/>
          <a:p>
            <a:pPr algn="ctr"/>
            <a:r>
              <a:rPr lang="tr-TR" b="1" dirty="0" err="1">
                <a:latin typeface="Times New Roman" panose="02020603050405020304" pitchFamily="18" charset="0"/>
                <a:cs typeface="Times New Roman" panose="02020603050405020304" pitchFamily="18" charset="0"/>
              </a:rPr>
              <a:t>Hiperparametre</a:t>
            </a:r>
            <a:r>
              <a:rPr lang="tr-TR" b="1" dirty="0">
                <a:latin typeface="Times New Roman" panose="02020603050405020304" pitchFamily="18" charset="0"/>
                <a:cs typeface="Times New Roman" panose="02020603050405020304" pitchFamily="18" charset="0"/>
              </a:rPr>
              <a:t> Optimizasyonu: Amaç Fonksiyonu</a:t>
            </a:r>
            <a:endParaRPr lang="tr-TR" dirty="0"/>
          </a:p>
        </p:txBody>
      </p:sp>
      <p:sp>
        <p:nvSpPr>
          <p:cNvPr id="3" name="İçerik Yer Tutucusu 2">
            <a:extLst>
              <a:ext uri="{FF2B5EF4-FFF2-40B4-BE49-F238E27FC236}">
                <a16:creationId xmlns:a16="http://schemas.microsoft.com/office/drawing/2014/main" id="{B84A5014-8C66-91DD-D89C-F9402C50B42C}"/>
              </a:ext>
            </a:extLst>
          </p:cNvPr>
          <p:cNvSpPr>
            <a:spLocks noGrp="1"/>
          </p:cNvSpPr>
          <p:nvPr>
            <p:ph idx="1"/>
          </p:nvPr>
        </p:nvSpPr>
        <p:spPr>
          <a:xfrm>
            <a:off x="1141412" y="2249487"/>
            <a:ext cx="9905999" cy="4347958"/>
          </a:xfrm>
        </p:spPr>
        <p:txBody>
          <a:bodyPr>
            <a:noAutofit/>
          </a:bodyPr>
          <a:lstStyle/>
          <a:p>
            <a:pPr marL="0" indent="0">
              <a:buNone/>
            </a:pPr>
            <a:r>
              <a:rPr lang="tr-TR" b="1" dirty="0">
                <a:latin typeface="Times New Roman" panose="02020603050405020304" pitchFamily="18" charset="0"/>
                <a:cs typeface="Times New Roman" panose="02020603050405020304" pitchFamily="18" charset="0"/>
              </a:rPr>
              <a:t>Amaç:</a:t>
            </a:r>
            <a:r>
              <a:rPr lang="tr-TR" dirty="0">
                <a:latin typeface="Times New Roman" panose="02020603050405020304" pitchFamily="18" charset="0"/>
                <a:cs typeface="Times New Roman" panose="02020603050405020304" pitchFamily="18" charset="0"/>
              </a:rPr>
              <a:t> Bir modelin doğrulama kaybını minimize etmek.</a:t>
            </a:r>
          </a:p>
          <a:p>
            <a:pPr marL="0" indent="0">
              <a:buNone/>
            </a:pPr>
            <a:r>
              <a:rPr lang="tr-TR" b="1" dirty="0">
                <a:latin typeface="Times New Roman" panose="02020603050405020304" pitchFamily="18" charset="0"/>
                <a:cs typeface="Times New Roman" panose="02020603050405020304" pitchFamily="18" charset="0"/>
              </a:rPr>
              <a:t>Zorluklar:</a:t>
            </a:r>
            <a:endParaRPr lang="tr-T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Eğitim süreci rastlantısaldır, bu da sonuçların gürültülü olmasına neden olur.</a:t>
            </a: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Tüm kombinasyonları denemek maliyetlidir.</a:t>
            </a:r>
          </a:p>
          <a:p>
            <a:pPr marL="0" indent="0">
              <a:buNone/>
            </a:pPr>
            <a:r>
              <a:rPr lang="tr-TR" b="1" dirty="0">
                <a:latin typeface="Times New Roman" panose="02020603050405020304" pitchFamily="18" charset="0"/>
                <a:cs typeface="Times New Roman" panose="02020603050405020304" pitchFamily="18" charset="0"/>
              </a:rPr>
              <a:t>Hızlandırma Teknikleri:</a:t>
            </a:r>
            <a:endParaRPr lang="tr-T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Paralel arama yöntemleri.</a:t>
            </a: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Daha ucuz tahminler için yaklaşık çözümler.</a:t>
            </a:r>
          </a:p>
        </p:txBody>
      </p:sp>
      <p:sp>
        <p:nvSpPr>
          <p:cNvPr id="4" name="Slayt Numarası Yer Tutucusu 3">
            <a:extLst>
              <a:ext uri="{FF2B5EF4-FFF2-40B4-BE49-F238E27FC236}">
                <a16:creationId xmlns:a16="http://schemas.microsoft.com/office/drawing/2014/main" id="{B39E6F86-6BDB-E884-02C5-CC0085525996}"/>
              </a:ext>
            </a:extLst>
          </p:cNvPr>
          <p:cNvSpPr>
            <a:spLocks noGrp="1"/>
          </p:cNvSpPr>
          <p:nvPr>
            <p:ph type="sldNum" sz="quarter" idx="12"/>
          </p:nvPr>
        </p:nvSpPr>
        <p:spPr/>
        <p:txBody>
          <a:bodyPr/>
          <a:lstStyle/>
          <a:p>
            <a:pPr algn="r"/>
            <a:fld id="{0EF4C3D6-6C26-4ECF-8F30-B2D680084FE4}" type="slidenum">
              <a:rPr lang="tr-TR" smtClean="0"/>
              <a:pPr algn="r"/>
              <a:t>16</a:t>
            </a:fld>
            <a:endParaRPr lang="tr-TR" dirty="0"/>
          </a:p>
        </p:txBody>
      </p:sp>
    </p:spTree>
    <p:extLst>
      <p:ext uri="{BB962C8B-B14F-4D97-AF65-F5344CB8AC3E}">
        <p14:creationId xmlns:p14="http://schemas.microsoft.com/office/powerpoint/2010/main" val="2301384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7C1ED7-088F-7A06-3B13-037050925510}"/>
              </a:ext>
            </a:extLst>
          </p:cNvPr>
          <p:cNvSpPr>
            <a:spLocks noGrp="1"/>
          </p:cNvSpPr>
          <p:nvPr>
            <p:ph type="title"/>
          </p:nvPr>
        </p:nvSpPr>
        <p:spPr/>
        <p:txBody>
          <a:bodyPr/>
          <a:lstStyle/>
          <a:p>
            <a:pPr algn="ctr"/>
            <a:r>
              <a:rPr lang="tr-TR" sz="3600" b="1" i="0" dirty="0">
                <a:solidFill>
                  <a:srgbClr val="242424"/>
                </a:solidFill>
                <a:effectLst/>
                <a:latin typeface="Times New Roman" panose="02020603050405020304" pitchFamily="18" charset="0"/>
                <a:cs typeface="Times New Roman" panose="02020603050405020304" pitchFamily="18" charset="0"/>
              </a:rPr>
              <a:t>Manual </a:t>
            </a:r>
            <a:r>
              <a:rPr lang="tr-TR" sz="3600" b="1" i="0" dirty="0" err="1">
                <a:solidFill>
                  <a:srgbClr val="242424"/>
                </a:solidFill>
                <a:effectLst/>
                <a:latin typeface="Times New Roman" panose="02020603050405020304" pitchFamily="18" charset="0"/>
                <a:cs typeface="Times New Roman" panose="02020603050405020304" pitchFamily="18" charset="0"/>
              </a:rPr>
              <a:t>Hiperparametre</a:t>
            </a:r>
            <a:r>
              <a:rPr lang="tr-TR" sz="3600" b="1" i="0" dirty="0">
                <a:solidFill>
                  <a:srgbClr val="242424"/>
                </a:solidFill>
                <a:effectLst/>
                <a:latin typeface="Times New Roman" panose="02020603050405020304" pitchFamily="18" charset="0"/>
                <a:cs typeface="Times New Roman" panose="02020603050405020304" pitchFamily="18" charset="0"/>
              </a:rPr>
              <a:t> Optimizasyonu</a:t>
            </a:r>
            <a:endParaRPr lang="tr-TR" dirty="0"/>
          </a:p>
        </p:txBody>
      </p:sp>
      <p:sp>
        <p:nvSpPr>
          <p:cNvPr id="3" name="İçerik Yer Tutucusu 2">
            <a:extLst>
              <a:ext uri="{FF2B5EF4-FFF2-40B4-BE49-F238E27FC236}">
                <a16:creationId xmlns:a16="http://schemas.microsoft.com/office/drawing/2014/main" id="{2B7C2B2A-B71C-C64B-4C11-D20358B0C8AE}"/>
              </a:ext>
            </a:extLst>
          </p:cNvPr>
          <p:cNvSpPr>
            <a:spLocks noGrp="1"/>
          </p:cNvSpPr>
          <p:nvPr>
            <p:ph idx="1"/>
          </p:nvPr>
        </p:nvSpPr>
        <p:spPr>
          <a:xfrm>
            <a:off x="1141412" y="1976284"/>
            <a:ext cx="4826769" cy="3814917"/>
          </a:xfrm>
        </p:spPr>
        <p:txBody>
          <a:bodyPr>
            <a:noAutofit/>
          </a:bodyPr>
          <a:lstStyle/>
          <a:p>
            <a:r>
              <a:rPr lang="tr-TR" sz="2000" b="0" i="0" dirty="0" err="1">
                <a:solidFill>
                  <a:srgbClr val="242424"/>
                </a:solidFill>
                <a:effectLst/>
                <a:latin typeface="Times New Roman" panose="02020603050405020304" pitchFamily="18" charset="0"/>
                <a:cs typeface="Times New Roman" panose="02020603050405020304" pitchFamily="18" charset="0"/>
              </a:rPr>
              <a:t>min_samples_leaf</a:t>
            </a:r>
            <a:r>
              <a:rPr lang="tr-TR" sz="2000" b="0" i="0" dirty="0">
                <a:solidFill>
                  <a:srgbClr val="242424"/>
                </a:solidFill>
                <a:effectLst/>
                <a:latin typeface="Times New Roman" panose="02020603050405020304" pitchFamily="18" charset="0"/>
                <a:cs typeface="Times New Roman" panose="02020603050405020304" pitchFamily="18" charset="0"/>
              </a:rPr>
              <a:t>=4 için modelin en yüksek </a:t>
            </a:r>
            <a:r>
              <a:rPr lang="tr-TR" sz="2000" b="0" i="0" dirty="0" err="1">
                <a:solidFill>
                  <a:srgbClr val="242424"/>
                </a:solidFill>
                <a:effectLst/>
                <a:latin typeface="Times New Roman" panose="02020603050405020304" pitchFamily="18" charset="0"/>
                <a:cs typeface="Times New Roman" panose="02020603050405020304" pitchFamily="18" charset="0"/>
              </a:rPr>
              <a:t>accuracy</a:t>
            </a:r>
            <a:r>
              <a:rPr lang="tr-TR" sz="2000" b="0" i="0" dirty="0">
                <a:solidFill>
                  <a:srgbClr val="242424"/>
                </a:solidFill>
                <a:effectLst/>
                <a:latin typeface="Times New Roman" panose="02020603050405020304" pitchFamily="18" charset="0"/>
                <a:cs typeface="Times New Roman" panose="02020603050405020304" pitchFamily="18" charset="0"/>
              </a:rPr>
              <a:t> skorunu verdiğini ve bu skorun 0.981 olduğu gözlemlenir. Burada sadece bir </a:t>
            </a:r>
            <a:r>
              <a:rPr lang="tr-TR" sz="2000" b="0" i="0" dirty="0" err="1">
                <a:solidFill>
                  <a:srgbClr val="242424"/>
                </a:solidFill>
                <a:effectLst/>
                <a:latin typeface="Times New Roman" panose="02020603050405020304" pitchFamily="18" charset="0"/>
                <a:cs typeface="Times New Roman" panose="02020603050405020304" pitchFamily="18" charset="0"/>
              </a:rPr>
              <a:t>hiperparametre</a:t>
            </a:r>
            <a:r>
              <a:rPr lang="tr-TR" sz="2000" b="0" i="0" dirty="0">
                <a:solidFill>
                  <a:srgbClr val="242424"/>
                </a:solidFill>
                <a:effectLst/>
                <a:latin typeface="Times New Roman" panose="02020603050405020304" pitchFamily="18" charset="0"/>
                <a:cs typeface="Times New Roman" panose="02020603050405020304" pitchFamily="18" charset="0"/>
              </a:rPr>
              <a:t> üzerinden 10 farklı değeri deneyerek en iyi sonucu veren </a:t>
            </a:r>
            <a:r>
              <a:rPr lang="tr-TR" sz="2000" b="0" i="0" dirty="0" err="1">
                <a:solidFill>
                  <a:srgbClr val="242424"/>
                </a:solidFill>
                <a:effectLst/>
                <a:latin typeface="Times New Roman" panose="02020603050405020304" pitchFamily="18" charset="0"/>
                <a:cs typeface="Times New Roman" panose="02020603050405020304" pitchFamily="18" charset="0"/>
              </a:rPr>
              <a:t>hiperparametre</a:t>
            </a:r>
            <a:r>
              <a:rPr lang="tr-TR" sz="2000" b="0" i="0" dirty="0">
                <a:solidFill>
                  <a:srgbClr val="242424"/>
                </a:solidFill>
                <a:effectLst/>
                <a:latin typeface="Times New Roman" panose="02020603050405020304" pitchFamily="18" charset="0"/>
                <a:cs typeface="Times New Roman" panose="02020603050405020304" pitchFamily="18" charset="0"/>
              </a:rPr>
              <a:t> değerini bulmaya çalıştık. Denenmek istenen çok sayıda </a:t>
            </a:r>
            <a:r>
              <a:rPr lang="tr-TR" sz="2000" b="0" i="0" dirty="0" err="1">
                <a:solidFill>
                  <a:srgbClr val="242424"/>
                </a:solidFill>
                <a:effectLst/>
                <a:latin typeface="Times New Roman" panose="02020603050405020304" pitchFamily="18" charset="0"/>
                <a:cs typeface="Times New Roman" panose="02020603050405020304" pitchFamily="18" charset="0"/>
              </a:rPr>
              <a:t>hiperparametre</a:t>
            </a:r>
            <a:r>
              <a:rPr lang="tr-TR" sz="2000" b="0" i="0" dirty="0">
                <a:solidFill>
                  <a:srgbClr val="242424"/>
                </a:solidFill>
                <a:effectLst/>
                <a:latin typeface="Times New Roman" panose="02020603050405020304" pitchFamily="18" charset="0"/>
                <a:cs typeface="Times New Roman" panose="02020603050405020304" pitchFamily="18" charset="0"/>
              </a:rPr>
              <a:t> ve değeri olduğunda optimizasyonun </a:t>
            </a:r>
            <a:r>
              <a:rPr lang="tr-TR" sz="2000" b="0" i="0" dirty="0" err="1">
                <a:solidFill>
                  <a:srgbClr val="242424"/>
                </a:solidFill>
                <a:effectLst/>
                <a:latin typeface="Times New Roman" panose="02020603050405020304" pitchFamily="18" charset="0"/>
                <a:cs typeface="Times New Roman" panose="02020603050405020304" pitchFamily="18" charset="0"/>
              </a:rPr>
              <a:t>manual</a:t>
            </a:r>
            <a:r>
              <a:rPr lang="tr-TR" sz="2000" b="0" i="0" dirty="0">
                <a:solidFill>
                  <a:srgbClr val="242424"/>
                </a:solidFill>
                <a:effectLst/>
                <a:latin typeface="Times New Roman" panose="02020603050405020304" pitchFamily="18" charset="0"/>
                <a:cs typeface="Times New Roman" panose="02020603050405020304" pitchFamily="18" charset="0"/>
              </a:rPr>
              <a:t> olarak yapılamayacağı açıktır. Bu ihtiyaçtan dolayı </a:t>
            </a:r>
            <a:r>
              <a:rPr lang="tr-TR" sz="2000" b="0" i="0" dirty="0" err="1">
                <a:solidFill>
                  <a:srgbClr val="242424"/>
                </a:solidFill>
                <a:effectLst/>
                <a:latin typeface="Times New Roman" panose="02020603050405020304" pitchFamily="18" charset="0"/>
                <a:cs typeface="Times New Roman" panose="02020603050405020304" pitchFamily="18" charset="0"/>
              </a:rPr>
              <a:t>GridSearchCV</a:t>
            </a:r>
            <a:r>
              <a:rPr lang="tr-TR" sz="2000" b="0" i="0" dirty="0">
                <a:solidFill>
                  <a:srgbClr val="242424"/>
                </a:solidFill>
                <a:effectLst/>
                <a:latin typeface="Times New Roman" panose="02020603050405020304" pitchFamily="18" charset="0"/>
                <a:cs typeface="Times New Roman" panose="02020603050405020304" pitchFamily="18" charset="0"/>
              </a:rPr>
              <a:t> ve </a:t>
            </a:r>
            <a:r>
              <a:rPr lang="tr-TR" sz="2000" b="0" i="0" dirty="0" err="1">
                <a:solidFill>
                  <a:srgbClr val="242424"/>
                </a:solidFill>
                <a:effectLst/>
                <a:latin typeface="Times New Roman" panose="02020603050405020304" pitchFamily="18" charset="0"/>
                <a:cs typeface="Times New Roman" panose="02020603050405020304" pitchFamily="18" charset="0"/>
              </a:rPr>
              <a:t>RandomizadSearchCV</a:t>
            </a:r>
            <a:r>
              <a:rPr lang="tr-TR" sz="2000" b="0" i="0" dirty="0">
                <a:solidFill>
                  <a:srgbClr val="242424"/>
                </a:solidFill>
                <a:effectLst/>
                <a:latin typeface="Times New Roman" panose="02020603050405020304" pitchFamily="18" charset="0"/>
                <a:cs typeface="Times New Roman" panose="02020603050405020304" pitchFamily="18" charset="0"/>
              </a:rPr>
              <a:t> yöntemleri geliştirilmiştir.</a:t>
            </a:r>
            <a:endParaRPr lang="tr-TR" sz="20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DEFF9668-33D7-4D8E-0B23-B0C3B405E73D}"/>
              </a:ext>
            </a:extLst>
          </p:cNvPr>
          <p:cNvSpPr>
            <a:spLocks noGrp="1"/>
          </p:cNvSpPr>
          <p:nvPr>
            <p:ph type="sldNum" sz="quarter" idx="12"/>
          </p:nvPr>
        </p:nvSpPr>
        <p:spPr/>
        <p:txBody>
          <a:bodyPr/>
          <a:lstStyle/>
          <a:p>
            <a:pPr algn="r"/>
            <a:fld id="{0EF4C3D6-6C26-4ECF-8F30-B2D680084FE4}" type="slidenum">
              <a:rPr lang="tr-TR" smtClean="0"/>
              <a:pPr algn="r"/>
              <a:t>17</a:t>
            </a:fld>
            <a:endParaRPr lang="tr-TR" dirty="0"/>
          </a:p>
        </p:txBody>
      </p:sp>
      <p:pic>
        <p:nvPicPr>
          <p:cNvPr id="5" name="İçerik Yer Tutucusu 4">
            <a:extLst>
              <a:ext uri="{FF2B5EF4-FFF2-40B4-BE49-F238E27FC236}">
                <a16:creationId xmlns:a16="http://schemas.microsoft.com/office/drawing/2014/main" id="{EB4314CA-DB6C-49CC-8864-F9AE46B23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1976284"/>
            <a:ext cx="5906324" cy="3480619"/>
          </a:xfrm>
          <a:prstGeom prst="rect">
            <a:avLst/>
          </a:prstGeom>
        </p:spPr>
      </p:pic>
    </p:spTree>
    <p:extLst>
      <p:ext uri="{BB962C8B-B14F-4D97-AF65-F5344CB8AC3E}">
        <p14:creationId xmlns:p14="http://schemas.microsoft.com/office/powerpoint/2010/main" val="178041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5EBB4A-BC3C-175E-E205-8B05FD3DEC71}"/>
              </a:ext>
            </a:extLst>
          </p:cNvPr>
          <p:cNvSpPr>
            <a:spLocks noGrp="1"/>
          </p:cNvSpPr>
          <p:nvPr>
            <p:ph idx="1"/>
          </p:nvPr>
        </p:nvSpPr>
        <p:spPr>
          <a:xfrm>
            <a:off x="1141412" y="4159045"/>
            <a:ext cx="10057529" cy="1724230"/>
          </a:xfrm>
        </p:spPr>
        <p:txBody>
          <a:bodyPr/>
          <a:lstStyle/>
          <a:p>
            <a:r>
              <a:rPr lang="tr-TR" sz="2400" dirty="0">
                <a:solidFill>
                  <a:srgbClr val="242424"/>
                </a:solidFill>
                <a:latin typeface="Times New Roman" panose="02020603050405020304" pitchFamily="18" charset="0"/>
                <a:cs typeface="Times New Roman" panose="02020603050405020304" pitchFamily="18" charset="0"/>
              </a:rPr>
              <a:t>Burada amaç </a:t>
            </a:r>
            <a:r>
              <a:rPr lang="tr-TR" sz="2400" dirty="0" err="1">
                <a:solidFill>
                  <a:srgbClr val="242424"/>
                </a:solidFill>
                <a:latin typeface="Times New Roman" panose="02020603050405020304" pitchFamily="18" charset="0"/>
                <a:cs typeface="Times New Roman" panose="02020603050405020304" pitchFamily="18" charset="0"/>
              </a:rPr>
              <a:t>Random</a:t>
            </a:r>
            <a:r>
              <a:rPr lang="tr-TR" sz="2400" dirty="0">
                <a:solidFill>
                  <a:srgbClr val="242424"/>
                </a:solidFill>
                <a:latin typeface="Times New Roman" panose="02020603050405020304" pitchFamily="18" charset="0"/>
                <a:cs typeface="Times New Roman" panose="02020603050405020304" pitchFamily="18" charset="0"/>
              </a:rPr>
              <a:t> </a:t>
            </a:r>
            <a:r>
              <a:rPr lang="tr-TR" sz="2400" dirty="0" err="1">
                <a:solidFill>
                  <a:srgbClr val="242424"/>
                </a:solidFill>
                <a:latin typeface="Times New Roman" panose="02020603050405020304" pitchFamily="18" charset="0"/>
                <a:cs typeface="Times New Roman" panose="02020603050405020304" pitchFamily="18" charset="0"/>
              </a:rPr>
              <a:t>Forest</a:t>
            </a:r>
            <a:r>
              <a:rPr lang="tr-TR" sz="2400" dirty="0">
                <a:solidFill>
                  <a:srgbClr val="242424"/>
                </a:solidFill>
                <a:latin typeface="Times New Roman" panose="02020603050405020304" pitchFamily="18" charset="0"/>
                <a:cs typeface="Times New Roman" panose="02020603050405020304" pitchFamily="18" charset="0"/>
              </a:rPr>
              <a:t> algoritmasının </a:t>
            </a:r>
            <a:r>
              <a:rPr lang="tr-TR" sz="2400" dirty="0" err="1">
                <a:solidFill>
                  <a:srgbClr val="242424"/>
                </a:solidFill>
                <a:latin typeface="Times New Roman" panose="02020603050405020304" pitchFamily="18" charset="0"/>
                <a:cs typeface="Times New Roman" panose="02020603050405020304" pitchFamily="18" charset="0"/>
              </a:rPr>
              <a:t>hiperparametrelerinden</a:t>
            </a:r>
            <a:r>
              <a:rPr lang="tr-TR" sz="2400" dirty="0">
                <a:solidFill>
                  <a:srgbClr val="242424"/>
                </a:solidFill>
                <a:latin typeface="Times New Roman" panose="02020603050405020304" pitchFamily="18" charset="0"/>
                <a:cs typeface="Times New Roman" panose="02020603050405020304" pitchFamily="18" charset="0"/>
              </a:rPr>
              <a:t> olan “</a:t>
            </a:r>
            <a:r>
              <a:rPr lang="tr-TR" sz="2400" dirty="0" err="1">
                <a:solidFill>
                  <a:srgbClr val="242424"/>
                </a:solidFill>
                <a:latin typeface="Times New Roman" panose="02020603050405020304" pitchFamily="18" charset="0"/>
                <a:cs typeface="Times New Roman" panose="02020603050405020304" pitchFamily="18" charset="0"/>
              </a:rPr>
              <a:t>min_samples_leaf</a:t>
            </a:r>
            <a:r>
              <a:rPr lang="tr-TR" sz="2400" dirty="0">
                <a:solidFill>
                  <a:srgbClr val="242424"/>
                </a:solidFill>
                <a:latin typeface="Times New Roman" panose="02020603050405020304" pitchFamily="18" charset="0"/>
                <a:cs typeface="Times New Roman" panose="02020603050405020304" pitchFamily="18" charset="0"/>
              </a:rPr>
              <a:t>” için farklı değerler deneyerek </a:t>
            </a:r>
            <a:r>
              <a:rPr lang="tr-TR" sz="2400" dirty="0" err="1">
                <a:solidFill>
                  <a:srgbClr val="242424"/>
                </a:solidFill>
                <a:latin typeface="Times New Roman" panose="02020603050405020304" pitchFamily="18" charset="0"/>
                <a:cs typeface="Times New Roman" panose="02020603050405020304" pitchFamily="18" charset="0"/>
              </a:rPr>
              <a:t>accuracy</a:t>
            </a:r>
            <a:r>
              <a:rPr lang="tr-TR" sz="2400" dirty="0">
                <a:solidFill>
                  <a:srgbClr val="242424"/>
                </a:solidFill>
                <a:latin typeface="Times New Roman" panose="02020603050405020304" pitchFamily="18" charset="0"/>
                <a:cs typeface="Times New Roman" panose="02020603050405020304" pitchFamily="18" charset="0"/>
              </a:rPr>
              <a:t> skorlarının nasıl değiştiğini gözlemlemek.</a:t>
            </a:r>
            <a:endParaRPr lang="tr-TR" sz="2400" dirty="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a:extLst>
              <a:ext uri="{FF2B5EF4-FFF2-40B4-BE49-F238E27FC236}">
                <a16:creationId xmlns:a16="http://schemas.microsoft.com/office/drawing/2014/main" id="{A70AFAF8-3FB1-DAEE-F69E-77BFF3E0C898}"/>
              </a:ext>
            </a:extLst>
          </p:cNvPr>
          <p:cNvSpPr>
            <a:spLocks noGrp="1"/>
          </p:cNvSpPr>
          <p:nvPr>
            <p:ph type="sldNum" sz="quarter" idx="12"/>
          </p:nvPr>
        </p:nvSpPr>
        <p:spPr/>
        <p:txBody>
          <a:bodyPr/>
          <a:lstStyle/>
          <a:p>
            <a:pPr algn="r"/>
            <a:fld id="{0EF4C3D6-6C26-4ECF-8F30-B2D680084FE4}" type="slidenum">
              <a:rPr lang="tr-TR" smtClean="0"/>
              <a:pPr algn="r"/>
              <a:t>18</a:t>
            </a:fld>
            <a:endParaRPr lang="tr-TR" dirty="0"/>
          </a:p>
        </p:txBody>
      </p:sp>
      <p:pic>
        <p:nvPicPr>
          <p:cNvPr id="6" name="İçerik Yer Tutucusu 6">
            <a:extLst>
              <a:ext uri="{FF2B5EF4-FFF2-40B4-BE49-F238E27FC236}">
                <a16:creationId xmlns:a16="http://schemas.microsoft.com/office/drawing/2014/main" id="{1030C214-9641-092A-8049-EFD6FD908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636562"/>
            <a:ext cx="10057529" cy="3394663"/>
          </a:xfrm>
          <a:prstGeom prst="rect">
            <a:avLst/>
          </a:prstGeom>
        </p:spPr>
      </p:pic>
    </p:spTree>
    <p:extLst>
      <p:ext uri="{BB962C8B-B14F-4D97-AF65-F5344CB8AC3E}">
        <p14:creationId xmlns:p14="http://schemas.microsoft.com/office/powerpoint/2010/main" val="152847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8B6F59-63EF-8BD2-95B5-A70714370CE8}"/>
              </a:ext>
            </a:extLst>
          </p:cNvPr>
          <p:cNvSpPr>
            <a:spLocks noGrp="1"/>
          </p:cNvSpPr>
          <p:nvPr>
            <p:ph type="title"/>
          </p:nvPr>
        </p:nvSpPr>
        <p:spPr/>
        <p:txBody>
          <a:bodyPr/>
          <a:lstStyle/>
          <a:p>
            <a:pPr algn="ctr"/>
            <a:r>
              <a:rPr lang="tr-TR" sz="3600" b="1" dirty="0" err="1">
                <a:latin typeface="Times New Roman" panose="02020603050405020304" pitchFamily="18" charset="0"/>
                <a:cs typeface="Times New Roman" panose="02020603050405020304" pitchFamily="18" charset="0"/>
              </a:rPr>
              <a:t>Hiperparametre</a:t>
            </a:r>
            <a:r>
              <a:rPr lang="tr-TR" sz="3600" b="1" dirty="0">
                <a:latin typeface="Times New Roman" panose="02020603050405020304" pitchFamily="18" charset="0"/>
                <a:cs typeface="Times New Roman" panose="02020603050405020304" pitchFamily="18" charset="0"/>
              </a:rPr>
              <a:t> Optimizasyonu Yöntemleri</a:t>
            </a:r>
            <a:endParaRPr lang="tr-TR" dirty="0"/>
          </a:p>
        </p:txBody>
      </p:sp>
      <p:sp>
        <p:nvSpPr>
          <p:cNvPr id="3" name="İçerik Yer Tutucusu 2">
            <a:extLst>
              <a:ext uri="{FF2B5EF4-FFF2-40B4-BE49-F238E27FC236}">
                <a16:creationId xmlns:a16="http://schemas.microsoft.com/office/drawing/2014/main" id="{2054F768-7B3D-D44A-49BE-A5420ABEE936}"/>
              </a:ext>
            </a:extLst>
          </p:cNvPr>
          <p:cNvSpPr>
            <a:spLocks noGrp="1"/>
          </p:cNvSpPr>
          <p:nvPr>
            <p:ph idx="1"/>
          </p:nvPr>
        </p:nvSpPr>
        <p:spPr>
          <a:xfrm>
            <a:off x="1141412" y="1966452"/>
            <a:ext cx="9905999" cy="3824749"/>
          </a:xfrm>
        </p:spPr>
        <p:txBody>
          <a:bodyPr>
            <a:noAutofit/>
          </a:bodyPr>
          <a:lstStyle/>
          <a:p>
            <a:pPr marL="0" indent="0">
              <a:buNone/>
            </a:pPr>
            <a:r>
              <a:rPr lang="tr-TR" b="1" dirty="0">
                <a:latin typeface="Times New Roman" panose="02020603050405020304" pitchFamily="18" charset="0"/>
                <a:cs typeface="Times New Roman" panose="02020603050405020304" pitchFamily="18" charset="0"/>
              </a:rPr>
              <a:t>1. </a:t>
            </a:r>
            <a:r>
              <a:rPr lang="tr-TR" b="1" dirty="0" err="1">
                <a:latin typeface="Times New Roman" panose="02020603050405020304" pitchFamily="18" charset="0"/>
                <a:cs typeface="Times New Roman" panose="02020603050405020304" pitchFamily="18" charset="0"/>
              </a:rPr>
              <a:t>GridSearchCV</a:t>
            </a:r>
            <a:endParaRPr lang="tr-TR" b="1" dirty="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cs typeface="Times New Roman" panose="02020603050405020304" pitchFamily="18" charset="0"/>
              </a:rPr>
              <a:t>Çalışma Prensibi:</a:t>
            </a:r>
            <a:endParaRPr lang="tr-T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Tüm </a:t>
            </a:r>
            <a:r>
              <a:rPr lang="tr-TR" sz="2400" dirty="0" err="1">
                <a:latin typeface="Times New Roman" panose="02020603050405020304" pitchFamily="18" charset="0"/>
                <a:cs typeface="Times New Roman" panose="02020603050405020304" pitchFamily="18" charset="0"/>
              </a:rPr>
              <a:t>hiperparametre</a:t>
            </a:r>
            <a:r>
              <a:rPr lang="tr-TR" sz="2400" dirty="0">
                <a:latin typeface="Times New Roman" panose="02020603050405020304" pitchFamily="18" charset="0"/>
                <a:cs typeface="Times New Roman" panose="02020603050405020304" pitchFamily="18" charset="0"/>
              </a:rPr>
              <a:t> kombinasyonlarını dener ve en iyi performansı sağlayan seti belirler.</a:t>
            </a:r>
          </a:p>
          <a:p>
            <a:pPr marL="0" indent="0">
              <a:buNone/>
            </a:pPr>
            <a:r>
              <a:rPr lang="tr-TR" b="1" dirty="0">
                <a:latin typeface="Times New Roman" panose="02020603050405020304" pitchFamily="18" charset="0"/>
                <a:cs typeface="Times New Roman" panose="02020603050405020304" pitchFamily="18" charset="0"/>
              </a:rPr>
              <a:t>Avantajları:</a:t>
            </a:r>
            <a:endParaRPr lang="tr-T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Küçük veri setlerinde ve az sayıda </a:t>
            </a:r>
            <a:r>
              <a:rPr lang="tr-TR" sz="2400" dirty="0" err="1">
                <a:latin typeface="Times New Roman" panose="02020603050405020304" pitchFamily="18" charset="0"/>
                <a:cs typeface="Times New Roman" panose="02020603050405020304" pitchFamily="18" charset="0"/>
              </a:rPr>
              <a:t>hiperparametreyle</a:t>
            </a:r>
            <a:r>
              <a:rPr lang="tr-TR" sz="2400" dirty="0">
                <a:latin typeface="Times New Roman" panose="02020603050405020304" pitchFamily="18" charset="0"/>
                <a:cs typeface="Times New Roman" panose="02020603050405020304" pitchFamily="18" charset="0"/>
              </a:rPr>
              <a:t> en iyi sonucu garanti eder.</a:t>
            </a:r>
          </a:p>
          <a:p>
            <a:pPr marL="0" indent="0">
              <a:buNone/>
            </a:pPr>
            <a:r>
              <a:rPr lang="tr-TR" b="1" dirty="0">
                <a:latin typeface="Times New Roman" panose="02020603050405020304" pitchFamily="18" charset="0"/>
                <a:cs typeface="Times New Roman" panose="02020603050405020304" pitchFamily="18" charset="0"/>
              </a:rPr>
              <a:t>Dezavantajları:</a:t>
            </a:r>
            <a:endParaRPr lang="tr-T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400" dirty="0">
                <a:latin typeface="Times New Roman" panose="02020603050405020304" pitchFamily="18" charset="0"/>
                <a:cs typeface="Times New Roman" panose="02020603050405020304" pitchFamily="18" charset="0"/>
              </a:rPr>
              <a:t>Büyük veri setlerinde hesaplama maliyeti yüksektir.</a:t>
            </a:r>
          </a:p>
        </p:txBody>
      </p:sp>
      <p:sp>
        <p:nvSpPr>
          <p:cNvPr id="4" name="Slayt Numarası Yer Tutucusu 3">
            <a:extLst>
              <a:ext uri="{FF2B5EF4-FFF2-40B4-BE49-F238E27FC236}">
                <a16:creationId xmlns:a16="http://schemas.microsoft.com/office/drawing/2014/main" id="{15A33643-DFF1-69D7-7C63-F61078FEE68D}"/>
              </a:ext>
            </a:extLst>
          </p:cNvPr>
          <p:cNvSpPr>
            <a:spLocks noGrp="1"/>
          </p:cNvSpPr>
          <p:nvPr>
            <p:ph type="sldNum" sz="quarter" idx="12"/>
          </p:nvPr>
        </p:nvSpPr>
        <p:spPr/>
        <p:txBody>
          <a:bodyPr/>
          <a:lstStyle/>
          <a:p>
            <a:pPr algn="r"/>
            <a:fld id="{0EF4C3D6-6C26-4ECF-8F30-B2D680084FE4}" type="slidenum">
              <a:rPr lang="tr-TR" smtClean="0"/>
              <a:pPr algn="r"/>
              <a:t>19</a:t>
            </a:fld>
            <a:endParaRPr lang="tr-TR" dirty="0"/>
          </a:p>
        </p:txBody>
      </p:sp>
    </p:spTree>
    <p:extLst>
      <p:ext uri="{BB962C8B-B14F-4D97-AF65-F5344CB8AC3E}">
        <p14:creationId xmlns:p14="http://schemas.microsoft.com/office/powerpoint/2010/main" val="22010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36C8DC-5715-17CE-50A0-7C13C6A3FC20}"/>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İÇİNDEKİLER</a:t>
            </a:r>
          </a:p>
        </p:txBody>
      </p:sp>
      <p:sp>
        <p:nvSpPr>
          <p:cNvPr id="3" name="İçerik Yer Tutucusu 2">
            <a:extLst>
              <a:ext uri="{FF2B5EF4-FFF2-40B4-BE49-F238E27FC236}">
                <a16:creationId xmlns:a16="http://schemas.microsoft.com/office/drawing/2014/main" id="{F3E926B9-6EDE-C691-6200-D077EF5A4E2A}"/>
              </a:ext>
            </a:extLst>
          </p:cNvPr>
          <p:cNvSpPr>
            <a:spLocks noGrp="1"/>
          </p:cNvSpPr>
          <p:nvPr>
            <p:ph idx="1"/>
          </p:nvPr>
        </p:nvSpPr>
        <p:spPr>
          <a:xfrm>
            <a:off x="1141413" y="1828800"/>
            <a:ext cx="10313708" cy="4858467"/>
          </a:xfrm>
        </p:spPr>
        <p:txBody>
          <a:bodyPr numCol="2">
            <a:noAutofit/>
          </a:bodyPr>
          <a:lstStyle/>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Optimizasyonu ve Derin Öğrenme Tasarımı</a:t>
            </a:r>
          </a:p>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Nedir?</a:t>
            </a:r>
          </a:p>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Optimizasyonu Nedir?</a:t>
            </a:r>
          </a:p>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Optimizasyonu ve Otomasyon</a:t>
            </a:r>
          </a:p>
          <a:p>
            <a:pPr>
              <a:lnSpc>
                <a:spcPct val="100000"/>
              </a:lnSpc>
            </a:pPr>
            <a:r>
              <a:rPr lang="tr-TR" sz="1800" dirty="0">
                <a:latin typeface="Times New Roman" panose="02020603050405020304" pitchFamily="18" charset="0"/>
                <a:cs typeface="Times New Roman" panose="02020603050405020304" pitchFamily="18" charset="0"/>
              </a:rPr>
              <a:t>Derin Öğrenmede Sık Kullanılan </a:t>
            </a:r>
            <a:r>
              <a:rPr lang="tr-TR" sz="1800" dirty="0" err="1">
                <a:latin typeface="Times New Roman" panose="02020603050405020304" pitchFamily="18" charset="0"/>
                <a:cs typeface="Times New Roman" panose="02020603050405020304" pitchFamily="18" charset="0"/>
              </a:rPr>
              <a:t>Hiperparametreler</a:t>
            </a:r>
            <a:endParaRPr lang="tr-TR" sz="1800" dirty="0">
              <a:latin typeface="Times New Roman" panose="02020603050405020304" pitchFamily="18" charset="0"/>
              <a:cs typeface="Times New Roman" panose="02020603050405020304" pitchFamily="18" charset="0"/>
            </a:endParaRPr>
          </a:p>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Optimizasyonu: Amaç Fonksiyonu</a:t>
            </a:r>
          </a:p>
          <a:p>
            <a:pPr>
              <a:lnSpc>
                <a:spcPct val="100000"/>
              </a:lnSpc>
            </a:pPr>
            <a:r>
              <a:rPr lang="tr-TR" sz="1800" i="0" dirty="0">
                <a:solidFill>
                  <a:srgbClr val="242424"/>
                </a:solidFill>
                <a:effectLst/>
                <a:latin typeface="Times New Roman" panose="02020603050405020304" pitchFamily="18" charset="0"/>
                <a:cs typeface="Times New Roman" panose="02020603050405020304" pitchFamily="18" charset="0"/>
              </a:rPr>
              <a:t>Manual </a:t>
            </a:r>
            <a:r>
              <a:rPr lang="tr-TR" sz="1800" i="0" dirty="0" err="1">
                <a:solidFill>
                  <a:srgbClr val="242424"/>
                </a:solidFill>
                <a:effectLst/>
                <a:latin typeface="Times New Roman" panose="02020603050405020304" pitchFamily="18" charset="0"/>
                <a:cs typeface="Times New Roman" panose="02020603050405020304" pitchFamily="18" charset="0"/>
              </a:rPr>
              <a:t>Hiperparametre</a:t>
            </a:r>
            <a:r>
              <a:rPr lang="tr-TR" sz="1800" i="0" dirty="0">
                <a:solidFill>
                  <a:srgbClr val="242424"/>
                </a:solidFill>
                <a:effectLst/>
                <a:latin typeface="Times New Roman" panose="02020603050405020304" pitchFamily="18" charset="0"/>
                <a:cs typeface="Times New Roman" panose="02020603050405020304" pitchFamily="18" charset="0"/>
              </a:rPr>
              <a:t> Optimizasyonu</a:t>
            </a:r>
            <a:endParaRPr lang="tr-TR" sz="1800" dirty="0">
              <a:latin typeface="Times New Roman" panose="02020603050405020304" pitchFamily="18" charset="0"/>
              <a:cs typeface="Times New Roman" panose="02020603050405020304" pitchFamily="18" charset="0"/>
            </a:endParaRPr>
          </a:p>
          <a:p>
            <a:pPr>
              <a:lnSpc>
                <a:spcPct val="100000"/>
              </a:lnSpc>
            </a:pPr>
            <a:r>
              <a:rPr lang="tr-TR" sz="1800" dirty="0" err="1">
                <a:latin typeface="Times New Roman" panose="02020603050405020304" pitchFamily="18" charset="0"/>
                <a:cs typeface="Times New Roman" panose="02020603050405020304" pitchFamily="18" charset="0"/>
              </a:rPr>
              <a:t>Hiperparametre</a:t>
            </a:r>
            <a:r>
              <a:rPr lang="tr-TR" sz="1800" dirty="0">
                <a:latin typeface="Times New Roman" panose="02020603050405020304" pitchFamily="18" charset="0"/>
                <a:cs typeface="Times New Roman" panose="02020603050405020304" pitchFamily="18" charset="0"/>
              </a:rPr>
              <a:t> Optimizasyonu Yöntemleri</a:t>
            </a:r>
          </a:p>
          <a:p>
            <a:pPr>
              <a:lnSpc>
                <a:spcPct val="100000"/>
              </a:lnSpc>
            </a:pPr>
            <a:r>
              <a:rPr lang="tr-TR" sz="1800" dirty="0">
                <a:latin typeface="Times New Roman" panose="02020603050405020304" pitchFamily="18" charset="0"/>
                <a:cs typeface="Times New Roman" panose="02020603050405020304" pitchFamily="18" charset="0"/>
              </a:rPr>
              <a:t>Konfigürasyon Uzayı </a:t>
            </a:r>
          </a:p>
          <a:p>
            <a:r>
              <a:rPr lang="tr-TR" sz="1800" dirty="0" err="1">
                <a:solidFill>
                  <a:sysClr val="windowText" lastClr="000000"/>
                </a:solidFill>
                <a:latin typeface="Times New Roman" panose="02020603050405020304" pitchFamily="18" charset="0"/>
                <a:cs typeface="Times New Roman" panose="02020603050405020304" pitchFamily="18" charset="0"/>
              </a:rPr>
              <a:t>Hiperparametre</a:t>
            </a:r>
            <a:r>
              <a:rPr lang="tr-TR" sz="1800" dirty="0">
                <a:solidFill>
                  <a:sysClr val="windowText" lastClr="000000"/>
                </a:solidFill>
                <a:latin typeface="Times New Roman" panose="02020603050405020304" pitchFamily="18" charset="0"/>
                <a:cs typeface="Times New Roman" panose="02020603050405020304" pitchFamily="18" charset="0"/>
              </a:rPr>
              <a:t> Optimizasyonu API</a:t>
            </a:r>
            <a:endParaRPr lang="tr-TR" sz="1800" dirty="0">
              <a:latin typeface="Times New Roman" panose="02020603050405020304" pitchFamily="18" charset="0"/>
              <a:cs typeface="Times New Roman" panose="02020603050405020304" pitchFamily="18" charset="0"/>
            </a:endParaRPr>
          </a:p>
          <a:p>
            <a:r>
              <a:rPr lang="tr-TR" sz="1800" dirty="0" err="1">
                <a:solidFill>
                  <a:sysClr val="windowText" lastClr="000000"/>
                </a:solidFill>
                <a:latin typeface="Times New Roman" panose="02020603050405020304" pitchFamily="18" charset="0"/>
                <a:cs typeface="Times New Roman" panose="02020603050405020304" pitchFamily="18" charset="0"/>
              </a:rPr>
              <a:t>Search</a:t>
            </a:r>
            <a:endParaRPr lang="tr-TR" sz="1800" dirty="0">
              <a:latin typeface="Times New Roman" panose="02020603050405020304" pitchFamily="18" charset="0"/>
              <a:cs typeface="Times New Roman" panose="02020603050405020304" pitchFamily="18" charset="0"/>
            </a:endParaRPr>
          </a:p>
          <a:p>
            <a:r>
              <a:rPr lang="tr-TR" sz="1800" dirty="0" err="1">
                <a:solidFill>
                  <a:sysClr val="windowText" lastClr="000000"/>
                </a:solidFill>
                <a:latin typeface="Times New Roman" panose="02020603050405020304" pitchFamily="18" charset="0"/>
                <a:cs typeface="Times New Roman" panose="02020603050405020304" pitchFamily="18" charset="0"/>
              </a:rPr>
              <a:t>Scheduler</a:t>
            </a:r>
            <a:endParaRPr lang="tr-TR" sz="1800" dirty="0">
              <a:latin typeface="Times New Roman" panose="02020603050405020304" pitchFamily="18" charset="0"/>
              <a:cs typeface="Times New Roman" panose="02020603050405020304" pitchFamily="18" charset="0"/>
            </a:endParaRPr>
          </a:p>
          <a:p>
            <a:r>
              <a:rPr lang="tr-TR" sz="1800" dirty="0" err="1">
                <a:solidFill>
                  <a:sysClr val="windowText" lastClr="000000"/>
                </a:solidFill>
                <a:latin typeface="Times New Roman" panose="02020603050405020304" pitchFamily="18" charset="0"/>
                <a:cs typeface="Times New Roman" panose="02020603050405020304" pitchFamily="18" charset="0"/>
              </a:rPr>
              <a:t>Tuner</a:t>
            </a:r>
            <a:endParaRPr lang="tr-TR" sz="1800" dirty="0">
              <a:latin typeface="Times New Roman" panose="02020603050405020304" pitchFamily="18" charset="0"/>
              <a:cs typeface="Times New Roman" panose="02020603050405020304" pitchFamily="18" charset="0"/>
            </a:endParaRPr>
          </a:p>
          <a:p>
            <a:r>
              <a:rPr lang="tr-TR" sz="1800" dirty="0" err="1">
                <a:solidFill>
                  <a:sysClr val="windowText" lastClr="000000"/>
                </a:solidFill>
                <a:latin typeface="Times New Roman" panose="02020603050405020304" pitchFamily="18" charset="0"/>
                <a:cs typeface="Times New Roman" panose="02020603050405020304" pitchFamily="18" charset="0"/>
              </a:rPr>
              <a:t>Syne</a:t>
            </a:r>
            <a:r>
              <a:rPr lang="tr-TR" sz="1800" dirty="0">
                <a:solidFill>
                  <a:sysClr val="windowText" lastClr="000000"/>
                </a:solidFill>
                <a:latin typeface="Times New Roman" panose="02020603050405020304" pitchFamily="18" charset="0"/>
                <a:cs typeface="Times New Roman" panose="02020603050405020304" pitchFamily="18" charset="0"/>
              </a:rPr>
              <a:t> </a:t>
            </a:r>
            <a:r>
              <a:rPr lang="tr-TR" sz="1800" dirty="0" err="1">
                <a:solidFill>
                  <a:sysClr val="windowText" lastClr="000000"/>
                </a:solidFill>
                <a:latin typeface="Times New Roman" panose="02020603050405020304" pitchFamily="18" charset="0"/>
                <a:cs typeface="Times New Roman" panose="02020603050405020304" pitchFamily="18" charset="0"/>
              </a:rPr>
              <a:t>Tune</a:t>
            </a:r>
            <a:endParaRPr lang="tr-TR" sz="1800" dirty="0">
              <a:latin typeface="Times New Roman" panose="02020603050405020304" pitchFamily="18" charset="0"/>
              <a:cs typeface="Times New Roman" panose="02020603050405020304" pitchFamily="18" charset="0"/>
            </a:endParaRPr>
          </a:p>
          <a:p>
            <a:r>
              <a:rPr lang="tr-TR" sz="1800" dirty="0">
                <a:solidFill>
                  <a:sysClr val="windowText" lastClr="000000"/>
                </a:solidFill>
                <a:latin typeface="Times New Roman" panose="02020603050405020304" pitchFamily="18" charset="0"/>
                <a:ea typeface="NSimSun" pitchFamily="2"/>
                <a:cs typeface="Times New Roman" panose="02020603050405020304" pitchFamily="18" charset="0"/>
              </a:rPr>
              <a:t>HPO Algoritmalarının Performansının Kaydı</a:t>
            </a:r>
            <a:endParaRPr lang="tr-TR" sz="1800" dirty="0">
              <a:latin typeface="Times New Roman" panose="02020603050405020304" pitchFamily="18" charset="0"/>
              <a:cs typeface="Times New Roman" panose="02020603050405020304" pitchFamily="18" charset="0"/>
            </a:endParaRPr>
          </a:p>
          <a:p>
            <a:r>
              <a:rPr lang="tr-TR" sz="1800" dirty="0" err="1">
                <a:latin typeface="Times New Roman" panose="02020603050405020304" pitchFamily="18" charset="0"/>
                <a:cs typeface="Times New Roman" panose="02020603050405020304" pitchFamily="18" charset="0"/>
              </a:rPr>
              <a:t>Eşzamansız</a:t>
            </a:r>
            <a:r>
              <a:rPr lang="tr-TR" sz="1800" dirty="0">
                <a:latin typeface="Times New Roman" panose="02020603050405020304" pitchFamily="18" charset="0"/>
                <a:cs typeface="Times New Roman" panose="02020603050405020304" pitchFamily="18" charset="0"/>
              </a:rPr>
              <a:t> Rastgele Arama</a:t>
            </a:r>
          </a:p>
          <a:p>
            <a:r>
              <a:rPr lang="tr-TR" sz="1800" dirty="0">
                <a:latin typeface="Times New Roman" panose="02020603050405020304" pitchFamily="18" charset="0"/>
                <a:ea typeface="+mj-lt"/>
                <a:cs typeface="Times New Roman" panose="02020603050405020304" pitchFamily="18" charset="0"/>
              </a:rPr>
              <a:t>Çoklu Sadakat </a:t>
            </a:r>
            <a:r>
              <a:rPr lang="tr-TR" sz="1800" dirty="0" err="1">
                <a:latin typeface="Times New Roman" panose="02020603050405020304" pitchFamily="18" charset="0"/>
                <a:ea typeface="+mj-lt"/>
                <a:cs typeface="Times New Roman" panose="02020603050405020304" pitchFamily="18" charset="0"/>
              </a:rPr>
              <a:t>Hiperparametre</a:t>
            </a:r>
            <a:r>
              <a:rPr lang="tr-TR" sz="1800" dirty="0">
                <a:latin typeface="Times New Roman" panose="02020603050405020304" pitchFamily="18" charset="0"/>
                <a:ea typeface="+mj-lt"/>
                <a:cs typeface="Times New Roman" panose="02020603050405020304" pitchFamily="18" charset="0"/>
              </a:rPr>
              <a:t> Optimizasyonu</a:t>
            </a:r>
          </a:p>
          <a:p>
            <a:r>
              <a:rPr lang="tr-TR" sz="1800" dirty="0">
                <a:latin typeface="Times New Roman" panose="02020603050405020304" pitchFamily="18" charset="0"/>
                <a:cs typeface="Times New Roman" panose="02020603050405020304" pitchFamily="18" charset="0"/>
              </a:rPr>
              <a:t>Ardışık Yarılanma </a:t>
            </a:r>
          </a:p>
          <a:p>
            <a:r>
              <a:rPr lang="tr-TR" sz="1800" dirty="0" err="1">
                <a:latin typeface="Times New Roman" panose="02020603050405020304" pitchFamily="18" charset="0"/>
                <a:cs typeface="Times New Roman" panose="02020603050405020304" pitchFamily="18" charset="0"/>
              </a:rPr>
              <a:t>Eşzamansız</a:t>
            </a:r>
            <a:r>
              <a:rPr lang="tr-TR" sz="1800" dirty="0">
                <a:latin typeface="Times New Roman" panose="02020603050405020304" pitchFamily="18" charset="0"/>
                <a:cs typeface="Times New Roman" panose="02020603050405020304" pitchFamily="18" charset="0"/>
              </a:rPr>
              <a:t> Ardışık Yarılanma</a:t>
            </a:r>
          </a:p>
          <a:p>
            <a:r>
              <a:rPr lang="tr-TR" sz="1800" dirty="0">
                <a:latin typeface="Times New Roman" panose="02020603050405020304" pitchFamily="18" charset="0"/>
                <a:cs typeface="Times New Roman" panose="02020603050405020304" pitchFamily="18" charset="0"/>
              </a:rPr>
              <a:t>Kaynakça</a:t>
            </a:r>
          </a:p>
          <a:p>
            <a:pPr marL="457200" indent="-457200">
              <a:lnSpc>
                <a:spcPct val="100000"/>
              </a:lnSpc>
              <a:buFont typeface="+mj-lt"/>
              <a:buAutoNum type="arabicPeriod"/>
            </a:pPr>
            <a:endParaRPr lang="tr-TR" sz="16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87080B64-A66F-102C-D984-1D2200C15063}"/>
              </a:ext>
            </a:extLst>
          </p:cNvPr>
          <p:cNvSpPr>
            <a:spLocks noGrp="1"/>
          </p:cNvSpPr>
          <p:nvPr>
            <p:ph type="sldNum" sz="quarter" idx="12"/>
          </p:nvPr>
        </p:nvSpPr>
        <p:spPr>
          <a:xfrm>
            <a:off x="10777766" y="5943600"/>
            <a:ext cx="1296247" cy="743668"/>
          </a:xfrm>
        </p:spPr>
        <p:txBody>
          <a:bodyPr/>
          <a:lstStyle/>
          <a:p>
            <a:pPr algn="r"/>
            <a:fld id="{0EF4C3D6-6C26-4ECF-8F30-B2D680084FE4}" type="slidenum">
              <a:rPr lang="tr-TR" smtClean="0">
                <a:solidFill>
                  <a:schemeClr val="tx1"/>
                </a:solidFill>
              </a:rPr>
              <a:pPr algn="r"/>
              <a:t>2</a:t>
            </a:fld>
            <a:endParaRPr lang="tr-TR" dirty="0">
              <a:solidFill>
                <a:schemeClr val="tx1"/>
              </a:solidFill>
            </a:endParaRPr>
          </a:p>
        </p:txBody>
      </p:sp>
    </p:spTree>
    <p:extLst>
      <p:ext uri="{BB962C8B-B14F-4D97-AF65-F5344CB8AC3E}">
        <p14:creationId xmlns:p14="http://schemas.microsoft.com/office/powerpoint/2010/main" val="327287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FF35600-519E-D7DA-6689-9AF33EEDDA94}"/>
              </a:ext>
            </a:extLst>
          </p:cNvPr>
          <p:cNvSpPr>
            <a:spLocks noGrp="1"/>
          </p:cNvSpPr>
          <p:nvPr>
            <p:ph idx="1"/>
          </p:nvPr>
        </p:nvSpPr>
        <p:spPr>
          <a:xfrm>
            <a:off x="1141412" y="4404853"/>
            <a:ext cx="9905999" cy="1834630"/>
          </a:xfrm>
        </p:spPr>
        <p:txBody>
          <a:bodyPr/>
          <a:lstStyle/>
          <a:p>
            <a:r>
              <a:rPr lang="tr-TR" sz="2400" dirty="0">
                <a:latin typeface="Times New Roman" panose="02020603050405020304" pitchFamily="18" charset="0"/>
                <a:cs typeface="Times New Roman" panose="02020603050405020304" pitchFamily="18" charset="0"/>
              </a:rPr>
              <a:t>İlk olarak denenmesi istenen </a:t>
            </a:r>
            <a:r>
              <a:rPr lang="tr-TR" sz="2400" dirty="0" err="1">
                <a:latin typeface="Times New Roman" panose="02020603050405020304" pitchFamily="18" charset="0"/>
                <a:cs typeface="Times New Roman" panose="02020603050405020304" pitchFamily="18" charset="0"/>
              </a:rPr>
              <a:t>hiperparametreler</a:t>
            </a:r>
            <a:r>
              <a:rPr lang="tr-TR" sz="2400" dirty="0">
                <a:latin typeface="Times New Roman" panose="02020603050405020304" pitchFamily="18" charset="0"/>
                <a:cs typeface="Times New Roman" panose="02020603050405020304" pitchFamily="18" charset="0"/>
              </a:rPr>
              <a:t> ve değerleri bir sözlük yapısında tanımlanır. Daha sonra </a:t>
            </a:r>
            <a:r>
              <a:rPr lang="tr-TR" sz="2400" dirty="0" err="1">
                <a:latin typeface="Times New Roman" panose="02020603050405020304" pitchFamily="18" charset="0"/>
                <a:cs typeface="Times New Roman" panose="02020603050405020304" pitchFamily="18" charset="0"/>
              </a:rPr>
              <a:t>Sklearn</a:t>
            </a:r>
            <a:r>
              <a:rPr lang="tr-TR" sz="2400" dirty="0">
                <a:latin typeface="Times New Roman" panose="02020603050405020304" pitchFamily="18" charset="0"/>
                <a:cs typeface="Times New Roman" panose="02020603050405020304" pitchFamily="18" charset="0"/>
              </a:rPr>
              <a:t> kütüphanesinden </a:t>
            </a:r>
            <a:r>
              <a:rPr lang="tr-TR" sz="2400" dirty="0" err="1">
                <a:latin typeface="Times New Roman" panose="02020603050405020304" pitchFamily="18" charset="0"/>
                <a:cs typeface="Times New Roman" panose="02020603050405020304" pitchFamily="18" charset="0"/>
              </a:rPr>
              <a:t>import</a:t>
            </a:r>
            <a:r>
              <a:rPr lang="tr-TR" sz="2400" dirty="0">
                <a:latin typeface="Times New Roman" panose="02020603050405020304" pitchFamily="18" charset="0"/>
                <a:cs typeface="Times New Roman" panose="02020603050405020304" pitchFamily="18" charset="0"/>
              </a:rPr>
              <a:t> edilen </a:t>
            </a:r>
            <a:r>
              <a:rPr lang="tr-TR" sz="2400" dirty="0" err="1">
                <a:latin typeface="Times New Roman" panose="02020603050405020304" pitchFamily="18" charset="0"/>
                <a:cs typeface="Times New Roman" panose="02020603050405020304" pitchFamily="18" charset="0"/>
              </a:rPr>
              <a:t>GridSearchCV</a:t>
            </a:r>
            <a:r>
              <a:rPr lang="tr-TR" sz="2400" dirty="0">
                <a:latin typeface="Times New Roman" panose="02020603050405020304" pitchFamily="18" charset="0"/>
                <a:cs typeface="Times New Roman" panose="02020603050405020304" pitchFamily="18" charset="0"/>
              </a:rPr>
              <a:t> metodu çağırılıp gerekli parametreleri belirtilir.</a:t>
            </a:r>
          </a:p>
          <a:p>
            <a:endParaRPr lang="tr-TR" dirty="0"/>
          </a:p>
        </p:txBody>
      </p:sp>
      <p:sp>
        <p:nvSpPr>
          <p:cNvPr id="4" name="Slayt Numarası Yer Tutucusu 3">
            <a:extLst>
              <a:ext uri="{FF2B5EF4-FFF2-40B4-BE49-F238E27FC236}">
                <a16:creationId xmlns:a16="http://schemas.microsoft.com/office/drawing/2014/main" id="{642114C6-8B00-9217-B3CA-1990B80968ED}"/>
              </a:ext>
            </a:extLst>
          </p:cNvPr>
          <p:cNvSpPr>
            <a:spLocks noGrp="1"/>
          </p:cNvSpPr>
          <p:nvPr>
            <p:ph type="sldNum" sz="quarter" idx="12"/>
          </p:nvPr>
        </p:nvSpPr>
        <p:spPr/>
        <p:txBody>
          <a:bodyPr/>
          <a:lstStyle/>
          <a:p>
            <a:pPr algn="r"/>
            <a:fld id="{0EF4C3D6-6C26-4ECF-8F30-B2D680084FE4}" type="slidenum">
              <a:rPr lang="tr-TR" smtClean="0"/>
              <a:pPr algn="r"/>
              <a:t>20</a:t>
            </a:fld>
            <a:endParaRPr lang="tr-TR" dirty="0"/>
          </a:p>
        </p:txBody>
      </p:sp>
      <p:pic>
        <p:nvPicPr>
          <p:cNvPr id="5" name="Resim 4">
            <a:extLst>
              <a:ext uri="{FF2B5EF4-FFF2-40B4-BE49-F238E27FC236}">
                <a16:creationId xmlns:a16="http://schemas.microsoft.com/office/drawing/2014/main" id="{20E825BE-3545-E065-FFD9-445BF76537DB}"/>
              </a:ext>
            </a:extLst>
          </p:cNvPr>
          <p:cNvPicPr>
            <a:picLocks noChangeAspect="1"/>
          </p:cNvPicPr>
          <p:nvPr/>
        </p:nvPicPr>
        <p:blipFill>
          <a:blip r:embed="rId2"/>
          <a:stretch>
            <a:fillRect/>
          </a:stretch>
        </p:blipFill>
        <p:spPr>
          <a:xfrm>
            <a:off x="771379" y="618519"/>
            <a:ext cx="10646063" cy="3461868"/>
          </a:xfrm>
          <a:prstGeom prst="rect">
            <a:avLst/>
          </a:prstGeom>
        </p:spPr>
      </p:pic>
    </p:spTree>
    <p:extLst>
      <p:ext uri="{BB962C8B-B14F-4D97-AF65-F5344CB8AC3E}">
        <p14:creationId xmlns:p14="http://schemas.microsoft.com/office/powerpoint/2010/main" val="3466486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013BAD2-3E5A-A3C9-9FDE-6A503873AFF4}"/>
              </a:ext>
            </a:extLst>
          </p:cNvPr>
          <p:cNvSpPr>
            <a:spLocks noGrp="1"/>
          </p:cNvSpPr>
          <p:nvPr>
            <p:ph idx="1"/>
          </p:nvPr>
        </p:nvSpPr>
        <p:spPr>
          <a:xfrm>
            <a:off x="1141412" y="924232"/>
            <a:ext cx="9905999" cy="4866970"/>
          </a:xfrm>
        </p:spPr>
        <p:txBody>
          <a:bodyPr>
            <a:noAutofit/>
          </a:bodyPr>
          <a:lstStyle/>
          <a:p>
            <a:pPr algn="l"/>
            <a:r>
              <a:rPr lang="tr-TR" sz="2600" dirty="0">
                <a:solidFill>
                  <a:srgbClr val="242424"/>
                </a:solidFill>
                <a:latin typeface="Times New Roman" panose="02020603050405020304" pitchFamily="18" charset="0"/>
                <a:cs typeface="Times New Roman" panose="02020603050405020304" pitchFamily="18" charset="0"/>
              </a:rPr>
              <a:t>K</a:t>
            </a:r>
            <a:r>
              <a:rPr lang="tr-TR" sz="2600" b="0" i="0" dirty="0">
                <a:solidFill>
                  <a:srgbClr val="242424"/>
                </a:solidFill>
                <a:effectLst/>
                <a:latin typeface="Times New Roman" panose="02020603050405020304" pitchFamily="18" charset="0"/>
                <a:cs typeface="Times New Roman" panose="02020603050405020304" pitchFamily="18" charset="0"/>
              </a:rPr>
              <a:t>odun çıktısında; 6 tane </a:t>
            </a:r>
            <a:r>
              <a:rPr lang="tr-TR" sz="2600" b="0" i="0" dirty="0" err="1">
                <a:solidFill>
                  <a:srgbClr val="242424"/>
                </a:solidFill>
                <a:effectLst/>
                <a:latin typeface="Times New Roman" panose="02020603050405020304" pitchFamily="18" charset="0"/>
                <a:cs typeface="Times New Roman" panose="02020603050405020304" pitchFamily="18" charset="0"/>
              </a:rPr>
              <a:t>hiperparametre</a:t>
            </a:r>
            <a:r>
              <a:rPr lang="tr-TR" sz="2600" b="0" i="0" dirty="0">
                <a:solidFill>
                  <a:srgbClr val="242424"/>
                </a:solidFill>
                <a:effectLst/>
                <a:latin typeface="Times New Roman" panose="02020603050405020304" pitchFamily="18" charset="0"/>
                <a:cs typeface="Times New Roman" panose="02020603050405020304" pitchFamily="18" charset="0"/>
              </a:rPr>
              <a:t> için 1200 tane farklı kombinasyon olduğunu, her bir kombinasyona 5-katlı </a:t>
            </a:r>
            <a:r>
              <a:rPr lang="tr-TR" sz="2600" b="0" i="0" dirty="0" err="1">
                <a:solidFill>
                  <a:srgbClr val="242424"/>
                </a:solidFill>
                <a:effectLst/>
                <a:latin typeface="Times New Roman" panose="02020603050405020304" pitchFamily="18" charset="0"/>
                <a:cs typeface="Times New Roman" panose="02020603050405020304" pitchFamily="18" charset="0"/>
              </a:rPr>
              <a:t>cross-validation</a:t>
            </a:r>
            <a:r>
              <a:rPr lang="tr-TR" sz="2600" b="0" i="0" dirty="0">
                <a:solidFill>
                  <a:srgbClr val="242424"/>
                </a:solidFill>
                <a:effectLst/>
                <a:latin typeface="Times New Roman" panose="02020603050405020304" pitchFamily="18" charset="0"/>
                <a:cs typeface="Times New Roman" panose="02020603050405020304" pitchFamily="18" charset="0"/>
              </a:rPr>
              <a:t> uygulandığında toplamda 6000 tane model fit etme işleminin gerçekleştiği ve bu işlemlerin 57.6 dakika sürdüğü görülmektedir.</a:t>
            </a:r>
          </a:p>
          <a:p>
            <a:pPr algn="l"/>
            <a:r>
              <a:rPr lang="tr-TR" sz="2600" b="0" i="0" dirty="0">
                <a:solidFill>
                  <a:srgbClr val="242424"/>
                </a:solidFill>
                <a:effectLst/>
                <a:latin typeface="Times New Roman" panose="02020603050405020304" pitchFamily="18" charset="0"/>
                <a:cs typeface="Times New Roman" panose="02020603050405020304" pitchFamily="18" charset="0"/>
              </a:rPr>
              <a:t>Optimizasyon sonucunda belirlenen en iyi performansı gösteren </a:t>
            </a:r>
            <a:r>
              <a:rPr lang="tr-TR" sz="2600" b="0" i="0" dirty="0" err="1">
                <a:solidFill>
                  <a:srgbClr val="242424"/>
                </a:solidFill>
                <a:effectLst/>
                <a:latin typeface="Times New Roman" panose="02020603050405020304" pitchFamily="18" charset="0"/>
                <a:cs typeface="Times New Roman" panose="02020603050405020304" pitchFamily="18" charset="0"/>
              </a:rPr>
              <a:t>hiperparametre</a:t>
            </a:r>
            <a:r>
              <a:rPr lang="tr-TR" sz="2600" b="0" i="0" dirty="0">
                <a:solidFill>
                  <a:srgbClr val="242424"/>
                </a:solidFill>
                <a:effectLst/>
                <a:latin typeface="Times New Roman" panose="02020603050405020304" pitchFamily="18" charset="0"/>
                <a:cs typeface="Times New Roman" panose="02020603050405020304" pitchFamily="18" charset="0"/>
              </a:rPr>
              <a:t> değerleri kullanıldığında </a:t>
            </a:r>
            <a:r>
              <a:rPr lang="tr-TR" sz="2600" b="0" i="0" dirty="0" err="1">
                <a:solidFill>
                  <a:srgbClr val="242424"/>
                </a:solidFill>
                <a:effectLst/>
                <a:latin typeface="Times New Roman" panose="02020603050405020304" pitchFamily="18" charset="0"/>
                <a:cs typeface="Times New Roman" panose="02020603050405020304" pitchFamily="18" charset="0"/>
              </a:rPr>
              <a:t>accuracy</a:t>
            </a:r>
            <a:r>
              <a:rPr lang="tr-TR" sz="2600" b="0" i="0" dirty="0">
                <a:solidFill>
                  <a:srgbClr val="242424"/>
                </a:solidFill>
                <a:effectLst/>
                <a:latin typeface="Times New Roman" panose="02020603050405020304" pitchFamily="18" charset="0"/>
                <a:cs typeface="Times New Roman" panose="02020603050405020304" pitchFamily="18" charset="0"/>
              </a:rPr>
              <a:t> skoru 0.992 oluyor.</a:t>
            </a:r>
          </a:p>
          <a:p>
            <a:pPr algn="l"/>
            <a:r>
              <a:rPr lang="tr-TR" sz="2600" b="0" i="0" dirty="0">
                <a:solidFill>
                  <a:srgbClr val="242424"/>
                </a:solidFill>
                <a:effectLst/>
                <a:latin typeface="Times New Roman" panose="02020603050405020304" pitchFamily="18" charset="0"/>
                <a:cs typeface="Times New Roman" panose="02020603050405020304" pitchFamily="18" charset="0"/>
              </a:rPr>
              <a:t>Sonuç iyi olsa da, küçük bir veri seti olmasına rağmen tüm bu işlemlerin yapılması neredeyse 1 saat sürdü. Zaman açısından değerlendirildiğinde çok maliyetli olmaktadır. </a:t>
            </a:r>
          </a:p>
        </p:txBody>
      </p:sp>
      <p:sp>
        <p:nvSpPr>
          <p:cNvPr id="4" name="Slayt Numarası Yer Tutucusu 3">
            <a:extLst>
              <a:ext uri="{FF2B5EF4-FFF2-40B4-BE49-F238E27FC236}">
                <a16:creationId xmlns:a16="http://schemas.microsoft.com/office/drawing/2014/main" id="{BD8F8E83-C898-7589-1BAB-52B5B3D9A568}"/>
              </a:ext>
            </a:extLst>
          </p:cNvPr>
          <p:cNvSpPr>
            <a:spLocks noGrp="1"/>
          </p:cNvSpPr>
          <p:nvPr>
            <p:ph type="sldNum" sz="quarter" idx="12"/>
          </p:nvPr>
        </p:nvSpPr>
        <p:spPr/>
        <p:txBody>
          <a:bodyPr/>
          <a:lstStyle/>
          <a:p>
            <a:pPr algn="r"/>
            <a:fld id="{0EF4C3D6-6C26-4ECF-8F30-B2D680084FE4}" type="slidenum">
              <a:rPr lang="tr-TR" smtClean="0"/>
              <a:pPr algn="r"/>
              <a:t>21</a:t>
            </a:fld>
            <a:endParaRPr lang="tr-TR" dirty="0"/>
          </a:p>
        </p:txBody>
      </p:sp>
    </p:spTree>
    <p:extLst>
      <p:ext uri="{BB962C8B-B14F-4D97-AF65-F5344CB8AC3E}">
        <p14:creationId xmlns:p14="http://schemas.microsoft.com/office/powerpoint/2010/main" val="56438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C98E6DA-361C-22EB-DB56-4342253D40DF}"/>
              </a:ext>
            </a:extLst>
          </p:cNvPr>
          <p:cNvSpPr>
            <a:spLocks noGrp="1"/>
          </p:cNvSpPr>
          <p:nvPr>
            <p:ph idx="1"/>
          </p:nvPr>
        </p:nvSpPr>
        <p:spPr>
          <a:xfrm>
            <a:off x="1141412" y="757084"/>
            <a:ext cx="9905999" cy="5034117"/>
          </a:xfrm>
        </p:spPr>
        <p:txBody>
          <a:bodyPr>
            <a:normAutofit lnSpcReduction="10000"/>
          </a:bodyPr>
          <a:lstStyle/>
          <a:p>
            <a:pPr marL="0" indent="0">
              <a:buNone/>
            </a:pPr>
            <a:r>
              <a:rPr lang="tr-TR" sz="2800" b="1" dirty="0">
                <a:latin typeface="Times New Roman" panose="02020603050405020304" pitchFamily="18" charset="0"/>
                <a:cs typeface="Times New Roman" panose="02020603050405020304" pitchFamily="18" charset="0"/>
              </a:rPr>
              <a:t>2. </a:t>
            </a:r>
            <a:r>
              <a:rPr lang="tr-TR" sz="2800" b="1" dirty="0" err="1">
                <a:latin typeface="Times New Roman" panose="02020603050405020304" pitchFamily="18" charset="0"/>
                <a:cs typeface="Times New Roman" panose="02020603050405020304" pitchFamily="18" charset="0"/>
              </a:rPr>
              <a:t>RandomizedSearchCV</a:t>
            </a:r>
            <a:endParaRPr lang="tr-TR" sz="2800" b="1" dirty="0">
              <a:latin typeface="Times New Roman" panose="02020603050405020304" pitchFamily="18" charset="0"/>
              <a:cs typeface="Times New Roman" panose="02020603050405020304" pitchFamily="18" charset="0"/>
            </a:endParaRPr>
          </a:p>
          <a:p>
            <a:pPr marL="0" indent="0">
              <a:buNone/>
            </a:pPr>
            <a:r>
              <a:rPr lang="tr-TR" sz="2800" b="1" dirty="0">
                <a:latin typeface="Times New Roman" panose="02020603050405020304" pitchFamily="18" charset="0"/>
                <a:cs typeface="Times New Roman" panose="02020603050405020304" pitchFamily="18" charset="0"/>
              </a:rPr>
              <a:t>Çalışma Prensibi:</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Rastgele seçilen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kombinasyonlarını belirli bir süre veya iterasyon boyunca test eder.</a:t>
            </a:r>
          </a:p>
          <a:p>
            <a:pPr marL="0" indent="0">
              <a:buNone/>
            </a:pPr>
            <a:r>
              <a:rPr lang="tr-TR" sz="2800" b="1" dirty="0">
                <a:latin typeface="Times New Roman" panose="02020603050405020304" pitchFamily="18" charset="0"/>
                <a:cs typeface="Times New Roman" panose="02020603050405020304" pitchFamily="18" charset="0"/>
              </a:rPr>
              <a:t>Avantajları:</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Daha düşük maliyetle geniş bir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alanını tarar.</a:t>
            </a: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Pratikte daha sık tercih edilir.</a:t>
            </a:r>
          </a:p>
          <a:p>
            <a:pPr marL="0" indent="0">
              <a:buNone/>
            </a:pPr>
            <a:r>
              <a:rPr lang="tr-TR" sz="2800" b="1" dirty="0">
                <a:latin typeface="Times New Roman" panose="02020603050405020304" pitchFamily="18" charset="0"/>
                <a:cs typeface="Times New Roman" panose="02020603050405020304" pitchFamily="18" charset="0"/>
              </a:rPr>
              <a:t>Dezavantajları:</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En iyi sonucu garanti edemez.</a:t>
            </a:r>
          </a:p>
          <a:p>
            <a:endParaRPr lang="tr-TR" dirty="0"/>
          </a:p>
        </p:txBody>
      </p:sp>
      <p:sp>
        <p:nvSpPr>
          <p:cNvPr id="4" name="Slayt Numarası Yer Tutucusu 3">
            <a:extLst>
              <a:ext uri="{FF2B5EF4-FFF2-40B4-BE49-F238E27FC236}">
                <a16:creationId xmlns:a16="http://schemas.microsoft.com/office/drawing/2014/main" id="{1A575FBD-C600-E1E3-31AA-A6359075D641}"/>
              </a:ext>
            </a:extLst>
          </p:cNvPr>
          <p:cNvSpPr>
            <a:spLocks noGrp="1"/>
          </p:cNvSpPr>
          <p:nvPr>
            <p:ph type="sldNum" sz="quarter" idx="12"/>
          </p:nvPr>
        </p:nvSpPr>
        <p:spPr/>
        <p:txBody>
          <a:bodyPr/>
          <a:lstStyle/>
          <a:p>
            <a:pPr algn="r"/>
            <a:fld id="{0EF4C3D6-6C26-4ECF-8F30-B2D680084FE4}" type="slidenum">
              <a:rPr lang="tr-TR" smtClean="0"/>
              <a:pPr algn="r"/>
              <a:t>22</a:t>
            </a:fld>
            <a:endParaRPr lang="tr-TR" dirty="0"/>
          </a:p>
        </p:txBody>
      </p:sp>
    </p:spTree>
    <p:extLst>
      <p:ext uri="{BB962C8B-B14F-4D97-AF65-F5344CB8AC3E}">
        <p14:creationId xmlns:p14="http://schemas.microsoft.com/office/powerpoint/2010/main" val="752987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45AB4C-71D5-C783-BBF1-342A4F61A3C7}"/>
              </a:ext>
            </a:extLst>
          </p:cNvPr>
          <p:cNvPicPr>
            <a:picLocks noChangeAspect="1"/>
          </p:cNvPicPr>
          <p:nvPr/>
        </p:nvPicPr>
        <p:blipFill>
          <a:blip r:embed="rId2"/>
          <a:stretch>
            <a:fillRect/>
          </a:stretch>
        </p:blipFill>
        <p:spPr>
          <a:xfrm>
            <a:off x="182457" y="133925"/>
            <a:ext cx="11827085" cy="6590149"/>
          </a:xfrm>
          <a:prstGeom prst="rect">
            <a:avLst/>
          </a:prstGeom>
        </p:spPr>
      </p:pic>
      <p:sp>
        <p:nvSpPr>
          <p:cNvPr id="4" name="Slayt Numarası Yer Tutucusu 3">
            <a:extLst>
              <a:ext uri="{FF2B5EF4-FFF2-40B4-BE49-F238E27FC236}">
                <a16:creationId xmlns:a16="http://schemas.microsoft.com/office/drawing/2014/main" id="{EE2C3959-341F-5C71-15AE-BECF80055074}"/>
              </a:ext>
            </a:extLst>
          </p:cNvPr>
          <p:cNvSpPr>
            <a:spLocks noGrp="1"/>
          </p:cNvSpPr>
          <p:nvPr>
            <p:ph type="sldNum" sz="quarter" idx="12"/>
          </p:nvPr>
        </p:nvSpPr>
        <p:spPr>
          <a:xfrm>
            <a:off x="10666518" y="5883275"/>
            <a:ext cx="1343024" cy="840799"/>
          </a:xfrm>
        </p:spPr>
        <p:txBody>
          <a:bodyPr/>
          <a:lstStyle/>
          <a:p>
            <a:pPr algn="r"/>
            <a:fld id="{0EF4C3D6-6C26-4ECF-8F30-B2D680084FE4}" type="slidenum">
              <a:rPr lang="tr-TR" smtClean="0">
                <a:solidFill>
                  <a:schemeClr val="bg1"/>
                </a:solidFill>
              </a:rPr>
              <a:pPr algn="r"/>
              <a:t>23</a:t>
            </a:fld>
            <a:endParaRPr lang="tr-TR" dirty="0">
              <a:solidFill>
                <a:schemeClr val="bg1"/>
              </a:solidFill>
            </a:endParaRPr>
          </a:p>
        </p:txBody>
      </p:sp>
    </p:spTree>
    <p:extLst>
      <p:ext uri="{BB962C8B-B14F-4D97-AF65-F5344CB8AC3E}">
        <p14:creationId xmlns:p14="http://schemas.microsoft.com/office/powerpoint/2010/main" val="2062519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78C5A84-32A5-8CAA-2D6D-C676E8975620}"/>
              </a:ext>
            </a:extLst>
          </p:cNvPr>
          <p:cNvSpPr>
            <a:spLocks noGrp="1"/>
          </p:cNvSpPr>
          <p:nvPr>
            <p:ph idx="1"/>
          </p:nvPr>
        </p:nvSpPr>
        <p:spPr>
          <a:xfrm>
            <a:off x="1141412" y="1258529"/>
            <a:ext cx="9905999" cy="4532672"/>
          </a:xfrm>
        </p:spPr>
        <p:txBody>
          <a:bodyPr>
            <a:normAutofit/>
          </a:bodyPr>
          <a:lstStyle/>
          <a:p>
            <a:pPr>
              <a:lnSpc>
                <a:spcPct val="100000"/>
              </a:lnSpc>
            </a:pPr>
            <a:r>
              <a:rPr lang="tr-TR" sz="2800" dirty="0">
                <a:latin typeface="Times New Roman" panose="02020603050405020304" pitchFamily="18" charset="0"/>
                <a:cs typeface="Times New Roman" panose="02020603050405020304" pitchFamily="18" charset="0"/>
              </a:rPr>
              <a:t>Burada </a:t>
            </a:r>
            <a:r>
              <a:rPr lang="tr-TR" sz="2800" dirty="0" err="1">
                <a:latin typeface="Times New Roman" panose="02020603050405020304" pitchFamily="18" charset="0"/>
                <a:cs typeface="Times New Roman" panose="02020603050405020304" pitchFamily="18" charset="0"/>
              </a:rPr>
              <a:t>GridSeaarchCV’ye</a:t>
            </a:r>
            <a:r>
              <a:rPr lang="tr-TR" sz="2800" dirty="0">
                <a:latin typeface="Times New Roman" panose="02020603050405020304" pitchFamily="18" charset="0"/>
                <a:cs typeface="Times New Roman" panose="02020603050405020304" pitchFamily="18" charset="0"/>
              </a:rPr>
              <a:t> benzer şekilde, denenmesi istenen </a:t>
            </a:r>
            <a:r>
              <a:rPr lang="tr-TR" sz="2800" dirty="0" err="1">
                <a:latin typeface="Times New Roman" panose="02020603050405020304" pitchFamily="18" charset="0"/>
                <a:cs typeface="Times New Roman" panose="02020603050405020304" pitchFamily="18" charset="0"/>
              </a:rPr>
              <a:t>hiperparametreler</a:t>
            </a:r>
            <a:r>
              <a:rPr lang="tr-TR" sz="2800" dirty="0">
                <a:latin typeface="Times New Roman" panose="02020603050405020304" pitchFamily="18" charset="0"/>
                <a:cs typeface="Times New Roman" panose="02020603050405020304" pitchFamily="18" charset="0"/>
              </a:rPr>
              <a:t> ve değerleri bir sözlük yapısında tanımlanır. Daha sonra </a:t>
            </a:r>
            <a:r>
              <a:rPr lang="tr-TR" sz="2800" dirty="0" err="1">
                <a:latin typeface="Times New Roman" panose="02020603050405020304" pitchFamily="18" charset="0"/>
                <a:cs typeface="Times New Roman" panose="02020603050405020304" pitchFamily="18" charset="0"/>
              </a:rPr>
              <a:t>Sklearn</a:t>
            </a:r>
            <a:r>
              <a:rPr lang="tr-TR" sz="2800" dirty="0">
                <a:latin typeface="Times New Roman" panose="02020603050405020304" pitchFamily="18" charset="0"/>
                <a:cs typeface="Times New Roman" panose="02020603050405020304" pitchFamily="18" charset="0"/>
              </a:rPr>
              <a:t> kütüphanesinden </a:t>
            </a:r>
            <a:r>
              <a:rPr lang="tr-TR" sz="2800" dirty="0" err="1">
                <a:latin typeface="Times New Roman" panose="02020603050405020304" pitchFamily="18" charset="0"/>
                <a:cs typeface="Times New Roman" panose="02020603050405020304" pitchFamily="18" charset="0"/>
              </a:rPr>
              <a:t>import</a:t>
            </a:r>
            <a:r>
              <a:rPr lang="tr-TR" sz="2800" dirty="0">
                <a:latin typeface="Times New Roman" panose="02020603050405020304" pitchFamily="18" charset="0"/>
                <a:cs typeface="Times New Roman" panose="02020603050405020304" pitchFamily="18" charset="0"/>
              </a:rPr>
              <a:t> edilen </a:t>
            </a:r>
            <a:r>
              <a:rPr lang="tr-TR" sz="2800" dirty="0" err="1">
                <a:latin typeface="Times New Roman" panose="02020603050405020304" pitchFamily="18" charset="0"/>
                <a:cs typeface="Times New Roman" panose="02020603050405020304" pitchFamily="18" charset="0"/>
              </a:rPr>
              <a:t>RandomizedSearchCV</a:t>
            </a:r>
            <a:r>
              <a:rPr lang="tr-TR" sz="2800" dirty="0">
                <a:latin typeface="Times New Roman" panose="02020603050405020304" pitchFamily="18" charset="0"/>
                <a:cs typeface="Times New Roman" panose="02020603050405020304" pitchFamily="18" charset="0"/>
              </a:rPr>
              <a:t> metodu çağırılıp gerekli parametreleri belirtilir.</a:t>
            </a:r>
          </a:p>
          <a:p>
            <a:pPr>
              <a:lnSpc>
                <a:spcPct val="100000"/>
              </a:lnSpc>
            </a:pPr>
            <a:r>
              <a:rPr lang="tr-TR" sz="2800" dirty="0">
                <a:latin typeface="Times New Roman" panose="02020603050405020304" pitchFamily="18" charset="0"/>
                <a:cs typeface="Times New Roman" panose="02020603050405020304" pitchFamily="18" charset="0"/>
              </a:rPr>
              <a:t>Bu yöntemle 1200 tane kombinasyonu ayrı ayrı denemek yerine </a:t>
            </a:r>
            <a:r>
              <a:rPr lang="tr-TR" sz="2800" dirty="0" err="1">
                <a:latin typeface="Times New Roman" panose="02020603050405020304" pitchFamily="18" charset="0"/>
                <a:cs typeface="Times New Roman" panose="02020603050405020304" pitchFamily="18" charset="0"/>
              </a:rPr>
              <a:t>n_iter</a:t>
            </a:r>
            <a:r>
              <a:rPr lang="tr-TR" sz="2800" dirty="0">
                <a:latin typeface="Times New Roman" panose="02020603050405020304" pitchFamily="18" charset="0"/>
                <a:cs typeface="Times New Roman" panose="02020603050405020304" pitchFamily="18" charset="0"/>
              </a:rPr>
              <a:t>= 200 belirleyerek 200 farklı kombinasyonu </a:t>
            </a:r>
            <a:r>
              <a:rPr lang="tr-TR" sz="2800" dirty="0" err="1">
                <a:latin typeface="Times New Roman" panose="02020603050405020304" pitchFamily="18" charset="0"/>
                <a:cs typeface="Times New Roman" panose="02020603050405020304" pitchFamily="18" charset="0"/>
              </a:rPr>
              <a:t>denenmaktadir</a:t>
            </a:r>
            <a:r>
              <a:rPr lang="tr-TR" sz="2800" dirty="0">
                <a:latin typeface="Times New Roman" panose="02020603050405020304" pitchFamily="18" charset="0"/>
                <a:cs typeface="Times New Roman" panose="02020603050405020304" pitchFamily="18" charset="0"/>
              </a:rPr>
              <a:t>.</a:t>
            </a:r>
          </a:p>
        </p:txBody>
      </p:sp>
      <p:sp>
        <p:nvSpPr>
          <p:cNvPr id="4" name="Slayt Numarası Yer Tutucusu 3">
            <a:extLst>
              <a:ext uri="{FF2B5EF4-FFF2-40B4-BE49-F238E27FC236}">
                <a16:creationId xmlns:a16="http://schemas.microsoft.com/office/drawing/2014/main" id="{44FAC03C-A35F-753E-F39D-AD88DADC2070}"/>
              </a:ext>
            </a:extLst>
          </p:cNvPr>
          <p:cNvSpPr>
            <a:spLocks noGrp="1"/>
          </p:cNvSpPr>
          <p:nvPr>
            <p:ph type="sldNum" sz="quarter" idx="12"/>
          </p:nvPr>
        </p:nvSpPr>
        <p:spPr/>
        <p:txBody>
          <a:bodyPr/>
          <a:lstStyle/>
          <a:p>
            <a:pPr algn="r"/>
            <a:fld id="{0EF4C3D6-6C26-4ECF-8F30-B2D680084FE4}" type="slidenum">
              <a:rPr lang="tr-TR" smtClean="0"/>
              <a:pPr algn="r"/>
              <a:t>24</a:t>
            </a:fld>
            <a:endParaRPr lang="tr-TR" dirty="0"/>
          </a:p>
        </p:txBody>
      </p:sp>
    </p:spTree>
    <p:extLst>
      <p:ext uri="{BB962C8B-B14F-4D97-AF65-F5344CB8AC3E}">
        <p14:creationId xmlns:p14="http://schemas.microsoft.com/office/powerpoint/2010/main" val="1317473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2048AC6-D9AF-37CA-1C93-B789ABF69DBD}"/>
              </a:ext>
            </a:extLst>
          </p:cNvPr>
          <p:cNvSpPr>
            <a:spLocks noGrp="1"/>
          </p:cNvSpPr>
          <p:nvPr>
            <p:ph idx="1"/>
          </p:nvPr>
        </p:nvSpPr>
        <p:spPr>
          <a:xfrm>
            <a:off x="1141412" y="1022555"/>
            <a:ext cx="9905999" cy="4768646"/>
          </a:xfrm>
        </p:spPr>
        <p:txBody>
          <a:bodyPr>
            <a:noAutofit/>
          </a:bodyPr>
          <a:lstStyle/>
          <a:p>
            <a:pPr algn="l">
              <a:lnSpc>
                <a:spcPct val="110000"/>
              </a:lnSpc>
            </a:pPr>
            <a:r>
              <a:rPr lang="tr-TR" sz="2800" dirty="0">
                <a:solidFill>
                  <a:srgbClr val="242424"/>
                </a:solidFill>
                <a:latin typeface="Times New Roman" panose="02020603050405020304" pitchFamily="18" charset="0"/>
                <a:cs typeface="Times New Roman" panose="02020603050405020304" pitchFamily="18" charset="0"/>
              </a:rPr>
              <a:t>K</a:t>
            </a:r>
            <a:r>
              <a:rPr lang="tr-TR" sz="2800" b="0" i="0" dirty="0">
                <a:solidFill>
                  <a:srgbClr val="242424"/>
                </a:solidFill>
                <a:effectLst/>
                <a:latin typeface="Times New Roman" panose="02020603050405020304" pitchFamily="18" charset="0"/>
                <a:cs typeface="Times New Roman" panose="02020603050405020304" pitchFamily="18" charset="0"/>
              </a:rPr>
              <a:t>od çıktısı incelendiğinde 200 farklı kombinasyon için 5-katlı </a:t>
            </a:r>
            <a:r>
              <a:rPr lang="tr-TR" sz="2800" b="0" i="0" dirty="0" err="1">
                <a:solidFill>
                  <a:srgbClr val="242424"/>
                </a:solidFill>
                <a:effectLst/>
                <a:latin typeface="Times New Roman" panose="02020603050405020304" pitchFamily="18" charset="0"/>
                <a:cs typeface="Times New Roman" panose="02020603050405020304" pitchFamily="18" charset="0"/>
              </a:rPr>
              <a:t>cross-validation</a:t>
            </a:r>
            <a:r>
              <a:rPr lang="tr-TR" sz="2800" b="0" i="0" dirty="0">
                <a:solidFill>
                  <a:srgbClr val="242424"/>
                </a:solidFill>
                <a:effectLst/>
                <a:latin typeface="Times New Roman" panose="02020603050405020304" pitchFamily="18" charset="0"/>
                <a:cs typeface="Times New Roman" panose="02020603050405020304" pitchFamily="18" charset="0"/>
              </a:rPr>
              <a:t> uygulandığında toplamda 1000 tane model fit etme işleminin gerçekleştiğini ve bu işlemlerin 6.5 dakika sürdüğünü görebiliyoruz.</a:t>
            </a:r>
          </a:p>
          <a:p>
            <a:pPr algn="l">
              <a:lnSpc>
                <a:spcPct val="110000"/>
              </a:lnSpc>
            </a:pPr>
            <a:r>
              <a:rPr lang="tr-TR" sz="2800" b="0" i="0" dirty="0">
                <a:solidFill>
                  <a:srgbClr val="242424"/>
                </a:solidFill>
                <a:effectLst/>
                <a:latin typeface="Times New Roman" panose="02020603050405020304" pitchFamily="18" charset="0"/>
                <a:cs typeface="Times New Roman" panose="02020603050405020304" pitchFamily="18" charset="0"/>
              </a:rPr>
              <a:t>Burada da </a:t>
            </a:r>
            <a:r>
              <a:rPr lang="tr-TR" sz="2800" b="0" i="0" dirty="0" err="1">
                <a:solidFill>
                  <a:srgbClr val="242424"/>
                </a:solidFill>
                <a:effectLst/>
                <a:latin typeface="Times New Roman" panose="02020603050405020304" pitchFamily="18" charset="0"/>
                <a:cs typeface="Times New Roman" panose="02020603050405020304" pitchFamily="18" charset="0"/>
              </a:rPr>
              <a:t>accuracy</a:t>
            </a:r>
            <a:r>
              <a:rPr lang="tr-TR" sz="2800" b="0" i="0" dirty="0">
                <a:solidFill>
                  <a:srgbClr val="242424"/>
                </a:solidFill>
                <a:effectLst/>
                <a:latin typeface="Times New Roman" panose="02020603050405020304" pitchFamily="18" charset="0"/>
                <a:cs typeface="Times New Roman" panose="02020603050405020304" pitchFamily="18" charset="0"/>
              </a:rPr>
              <a:t> skorumuzu 0.992 olarak gözlemledik. Yani daha kısa sürede </a:t>
            </a:r>
            <a:r>
              <a:rPr lang="tr-TR" sz="2800" b="0" i="0" dirty="0" err="1">
                <a:solidFill>
                  <a:srgbClr val="242424"/>
                </a:solidFill>
                <a:effectLst/>
                <a:latin typeface="Times New Roman" panose="02020603050405020304" pitchFamily="18" charset="0"/>
                <a:cs typeface="Times New Roman" panose="02020603050405020304" pitchFamily="18" charset="0"/>
              </a:rPr>
              <a:t>GridSearchCV</a:t>
            </a:r>
            <a:r>
              <a:rPr lang="tr-TR" sz="2800" b="0" i="0" dirty="0">
                <a:solidFill>
                  <a:srgbClr val="242424"/>
                </a:solidFill>
                <a:effectLst/>
                <a:latin typeface="Times New Roman" panose="02020603050405020304" pitchFamily="18" charset="0"/>
                <a:cs typeface="Times New Roman" panose="02020603050405020304" pitchFamily="18" charset="0"/>
              </a:rPr>
              <a:t> ile elde ettiğimiz skoru elde ettik. Bu her zaman eşit çıkmasa da en iyi skora yakın değerler elde etmeyi bekleriz. Dolayısıyla zaman açısından düşünüldüğünde büyük veri setlerinde </a:t>
            </a:r>
            <a:r>
              <a:rPr lang="tr-TR" sz="2800" b="0" i="0" dirty="0" err="1">
                <a:solidFill>
                  <a:srgbClr val="242424"/>
                </a:solidFill>
                <a:effectLst/>
                <a:latin typeface="Times New Roman" panose="02020603050405020304" pitchFamily="18" charset="0"/>
                <a:cs typeface="Times New Roman" panose="02020603050405020304" pitchFamily="18" charset="0"/>
              </a:rPr>
              <a:t>RandomizedCV</a:t>
            </a:r>
            <a:r>
              <a:rPr lang="tr-TR" sz="2800" b="0" i="0" dirty="0">
                <a:solidFill>
                  <a:srgbClr val="242424"/>
                </a:solidFill>
                <a:effectLst/>
                <a:latin typeface="Times New Roman" panose="02020603050405020304" pitchFamily="18" charset="0"/>
                <a:cs typeface="Times New Roman" panose="02020603050405020304" pitchFamily="18" charset="0"/>
              </a:rPr>
              <a:t> tercih edilebilir.</a:t>
            </a:r>
          </a:p>
          <a:p>
            <a:endParaRPr lang="tr-TR" sz="2800" dirty="0">
              <a:latin typeface="Times New Roman" panose="02020603050405020304" pitchFamily="18" charset="0"/>
              <a:cs typeface="Times New Roman" panose="02020603050405020304" pitchFamily="18" charset="0"/>
            </a:endParaRPr>
          </a:p>
          <a:p>
            <a:endParaRPr lang="tr-TR" sz="2800" dirty="0"/>
          </a:p>
        </p:txBody>
      </p:sp>
      <p:sp>
        <p:nvSpPr>
          <p:cNvPr id="4" name="Slayt Numarası Yer Tutucusu 3">
            <a:extLst>
              <a:ext uri="{FF2B5EF4-FFF2-40B4-BE49-F238E27FC236}">
                <a16:creationId xmlns:a16="http://schemas.microsoft.com/office/drawing/2014/main" id="{14DF1261-392F-07F3-30C0-686742FAB0FF}"/>
              </a:ext>
            </a:extLst>
          </p:cNvPr>
          <p:cNvSpPr>
            <a:spLocks noGrp="1"/>
          </p:cNvSpPr>
          <p:nvPr>
            <p:ph type="sldNum" sz="quarter" idx="12"/>
          </p:nvPr>
        </p:nvSpPr>
        <p:spPr/>
        <p:txBody>
          <a:bodyPr/>
          <a:lstStyle/>
          <a:p>
            <a:pPr algn="r"/>
            <a:fld id="{0EF4C3D6-6C26-4ECF-8F30-B2D680084FE4}" type="slidenum">
              <a:rPr lang="tr-TR" smtClean="0"/>
              <a:pPr algn="r"/>
              <a:t>25</a:t>
            </a:fld>
            <a:endParaRPr lang="tr-TR" dirty="0"/>
          </a:p>
        </p:txBody>
      </p:sp>
    </p:spTree>
    <p:extLst>
      <p:ext uri="{BB962C8B-B14F-4D97-AF65-F5344CB8AC3E}">
        <p14:creationId xmlns:p14="http://schemas.microsoft.com/office/powerpoint/2010/main" val="1893226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8212274-B24B-7D9A-C6CA-DDF8D2B00D2A}"/>
              </a:ext>
            </a:extLst>
          </p:cNvPr>
          <p:cNvSpPr>
            <a:spLocks noGrp="1"/>
          </p:cNvSpPr>
          <p:nvPr>
            <p:ph type="sldNum" sz="quarter" idx="12"/>
          </p:nvPr>
        </p:nvSpPr>
        <p:spPr/>
        <p:txBody>
          <a:bodyPr/>
          <a:lstStyle/>
          <a:p>
            <a:pPr algn="r"/>
            <a:fld id="{0EF4C3D6-6C26-4ECF-8F30-B2D680084FE4}" type="slidenum">
              <a:rPr lang="tr-TR" smtClean="0"/>
              <a:pPr algn="r"/>
              <a:t>26</a:t>
            </a:fld>
            <a:endParaRPr lang="tr-TR" dirty="0"/>
          </a:p>
        </p:txBody>
      </p:sp>
      <p:pic>
        <p:nvPicPr>
          <p:cNvPr id="5" name="İçerik Yer Tutucusu 4">
            <a:extLst>
              <a:ext uri="{FF2B5EF4-FFF2-40B4-BE49-F238E27FC236}">
                <a16:creationId xmlns:a16="http://schemas.microsoft.com/office/drawing/2014/main" id="{F850A3D0-5860-5915-5A37-094DF3B862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196" y="1600200"/>
            <a:ext cx="10549608" cy="3657600"/>
          </a:xfrm>
        </p:spPr>
      </p:pic>
    </p:spTree>
    <p:extLst>
      <p:ext uri="{BB962C8B-B14F-4D97-AF65-F5344CB8AC3E}">
        <p14:creationId xmlns:p14="http://schemas.microsoft.com/office/powerpoint/2010/main" val="2626946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9DAB1799-78CC-BED6-E1A4-C63FB16DE86B}"/>
              </a:ext>
            </a:extLst>
          </p:cNvPr>
          <p:cNvSpPr>
            <a:spLocks noGrp="1"/>
          </p:cNvSpPr>
          <p:nvPr>
            <p:ph type="sldNum" sz="quarter" idx="12"/>
          </p:nvPr>
        </p:nvSpPr>
        <p:spPr/>
        <p:txBody>
          <a:bodyPr/>
          <a:lstStyle/>
          <a:p>
            <a:pPr algn="r"/>
            <a:fld id="{0EF4C3D6-6C26-4ECF-8F30-B2D680084FE4}" type="slidenum">
              <a:rPr lang="tr-TR" smtClean="0"/>
              <a:pPr algn="r"/>
              <a:t>27</a:t>
            </a:fld>
            <a:endParaRPr lang="tr-TR" dirty="0"/>
          </a:p>
        </p:txBody>
      </p:sp>
      <p:pic>
        <p:nvPicPr>
          <p:cNvPr id="5" name="İçerik Yer Tutucusu 3">
            <a:extLst>
              <a:ext uri="{FF2B5EF4-FFF2-40B4-BE49-F238E27FC236}">
                <a16:creationId xmlns:a16="http://schemas.microsoft.com/office/drawing/2014/main" id="{44485B9C-625D-68C9-8947-263671A37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082" y="896041"/>
            <a:ext cx="10131836" cy="5065918"/>
          </a:xfrm>
          <a:prstGeom prst="rect">
            <a:avLst/>
          </a:prstGeom>
        </p:spPr>
      </p:pic>
    </p:spTree>
    <p:extLst>
      <p:ext uri="{BB962C8B-B14F-4D97-AF65-F5344CB8AC3E}">
        <p14:creationId xmlns:p14="http://schemas.microsoft.com/office/powerpoint/2010/main" val="237742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744247-9C20-6D09-F2D7-2AAD56AD9A0E}"/>
              </a:ext>
            </a:extLst>
          </p:cNvPr>
          <p:cNvSpPr>
            <a:spLocks noGrp="1"/>
          </p:cNvSpPr>
          <p:nvPr>
            <p:ph type="title"/>
          </p:nvPr>
        </p:nvSpPr>
        <p:spPr/>
        <p:txBody>
          <a:bodyPr>
            <a:normAutofit fontScale="90000"/>
          </a:bodyPr>
          <a:lstStyle/>
          <a:p>
            <a:pPr algn="ctr"/>
            <a:r>
              <a:rPr lang="tr-TR" b="1" dirty="0" err="1">
                <a:latin typeface="Times New Roman" panose="02020603050405020304" pitchFamily="18" charset="0"/>
                <a:cs typeface="Times New Roman" panose="02020603050405020304" pitchFamily="18" charset="0"/>
              </a:rPr>
              <a:t>GridSearchCV</a:t>
            </a:r>
            <a:r>
              <a:rPr lang="tr-TR" b="1" dirty="0">
                <a:latin typeface="Times New Roman" panose="02020603050405020304" pitchFamily="18" charset="0"/>
                <a:cs typeface="Times New Roman" panose="02020603050405020304" pitchFamily="18" charset="0"/>
              </a:rPr>
              <a:t> ve </a:t>
            </a:r>
            <a:r>
              <a:rPr lang="tr-TR" b="1" dirty="0" err="1">
                <a:latin typeface="Times New Roman" panose="02020603050405020304" pitchFamily="18" charset="0"/>
                <a:cs typeface="Times New Roman" panose="02020603050405020304" pitchFamily="18" charset="0"/>
              </a:rPr>
              <a:t>RandomizedSearchCV</a:t>
            </a:r>
            <a:r>
              <a:rPr lang="tr-TR" b="1" dirty="0">
                <a:latin typeface="Times New Roman" panose="02020603050405020304" pitchFamily="18" charset="0"/>
                <a:cs typeface="Times New Roman" panose="02020603050405020304" pitchFamily="18" charset="0"/>
              </a:rPr>
              <a:t> Karşılaştırması</a:t>
            </a:r>
            <a:endParaRPr lang="tr-TR" b="1" dirty="0"/>
          </a:p>
        </p:txBody>
      </p:sp>
      <p:sp>
        <p:nvSpPr>
          <p:cNvPr id="4" name="Slayt Numarası Yer Tutucusu 3">
            <a:extLst>
              <a:ext uri="{FF2B5EF4-FFF2-40B4-BE49-F238E27FC236}">
                <a16:creationId xmlns:a16="http://schemas.microsoft.com/office/drawing/2014/main" id="{968CEA5B-9823-BB95-1AA1-DFE36488467A}"/>
              </a:ext>
            </a:extLst>
          </p:cNvPr>
          <p:cNvSpPr>
            <a:spLocks noGrp="1"/>
          </p:cNvSpPr>
          <p:nvPr>
            <p:ph type="sldNum" sz="quarter" idx="12"/>
          </p:nvPr>
        </p:nvSpPr>
        <p:spPr/>
        <p:txBody>
          <a:bodyPr/>
          <a:lstStyle/>
          <a:p>
            <a:pPr algn="r"/>
            <a:fld id="{0EF4C3D6-6C26-4ECF-8F30-B2D680084FE4}" type="slidenum">
              <a:rPr lang="tr-TR" smtClean="0"/>
              <a:pPr algn="r"/>
              <a:t>28</a:t>
            </a:fld>
            <a:endParaRPr lang="tr-TR" dirty="0"/>
          </a:p>
        </p:txBody>
      </p:sp>
      <p:graphicFrame>
        <p:nvGraphicFramePr>
          <p:cNvPr id="5" name="İçerik Yer Tutucusu 3">
            <a:extLst>
              <a:ext uri="{FF2B5EF4-FFF2-40B4-BE49-F238E27FC236}">
                <a16:creationId xmlns:a16="http://schemas.microsoft.com/office/drawing/2014/main" id="{64BA7CB8-5CF5-67F9-EC95-E1FA19B1642F}"/>
              </a:ext>
            </a:extLst>
          </p:cNvPr>
          <p:cNvGraphicFramePr>
            <a:graphicFrameLocks noGrp="1"/>
          </p:cNvGraphicFramePr>
          <p:nvPr>
            <p:ph idx="1"/>
            <p:extLst>
              <p:ext uri="{D42A27DB-BD31-4B8C-83A1-F6EECF244321}">
                <p14:modId xmlns:p14="http://schemas.microsoft.com/office/powerpoint/2010/main" val="3426573912"/>
              </p:ext>
            </p:extLst>
          </p:nvPr>
        </p:nvGraphicFramePr>
        <p:xfrm>
          <a:off x="838200" y="2685899"/>
          <a:ext cx="10515600" cy="2318720"/>
        </p:xfrm>
        <a:graphic>
          <a:graphicData uri="http://schemas.openxmlformats.org/drawingml/2006/table">
            <a:tbl>
              <a:tblPr/>
              <a:tblGrid>
                <a:gridCol w="3505200">
                  <a:extLst>
                    <a:ext uri="{9D8B030D-6E8A-4147-A177-3AD203B41FA5}">
                      <a16:colId xmlns:a16="http://schemas.microsoft.com/office/drawing/2014/main" val="3847886943"/>
                    </a:ext>
                  </a:extLst>
                </a:gridCol>
                <a:gridCol w="3505200">
                  <a:extLst>
                    <a:ext uri="{9D8B030D-6E8A-4147-A177-3AD203B41FA5}">
                      <a16:colId xmlns:a16="http://schemas.microsoft.com/office/drawing/2014/main" val="2681738631"/>
                    </a:ext>
                  </a:extLst>
                </a:gridCol>
                <a:gridCol w="3505200">
                  <a:extLst>
                    <a:ext uri="{9D8B030D-6E8A-4147-A177-3AD203B41FA5}">
                      <a16:colId xmlns:a16="http://schemas.microsoft.com/office/drawing/2014/main" val="1516195015"/>
                    </a:ext>
                  </a:extLst>
                </a:gridCol>
              </a:tblGrid>
              <a:tr h="606782">
                <a:tc>
                  <a:txBody>
                    <a:bodyPr/>
                    <a:lstStyle/>
                    <a:p>
                      <a:r>
                        <a:rPr lang="tr-TR" b="1"/>
                        <a:t>Özellik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b="1"/>
                        <a:t>GridSearchCV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b="1" dirty="0" err="1"/>
                        <a:t>RandomizedSearchCV</a:t>
                      </a:r>
                      <a:endParaRPr lang="tr-TR"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8661302"/>
                  </a:ext>
                </a:extLst>
              </a:tr>
              <a:tr h="570646">
                <a:tc>
                  <a:txBody>
                    <a:bodyPr/>
                    <a:lstStyle/>
                    <a:p>
                      <a:r>
                        <a:rPr lang="tr-TR" b="1"/>
                        <a:t>Kombinasyon Sayısı</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Tüm kombinasyonlar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Rastgele seçilen kombinasyonlar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160424"/>
                  </a:ext>
                </a:extLst>
              </a:tr>
              <a:tr h="570646">
                <a:tc>
                  <a:txBody>
                    <a:bodyPr/>
                    <a:lstStyle/>
                    <a:p>
                      <a:r>
                        <a:rPr lang="tr-TR" b="1"/>
                        <a:t>Hesaplama Maliyeti</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Yüksek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Daha düşük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4730434"/>
                  </a:ext>
                </a:extLst>
              </a:tr>
              <a:tr h="570646">
                <a:tc>
                  <a:txBody>
                    <a:bodyPr/>
                    <a:lstStyle/>
                    <a:p>
                      <a:r>
                        <a:rPr lang="tr-TR" b="1"/>
                        <a:t>Kullanım Alanı</a:t>
                      </a:r>
                      <a:endParaRPr lang="tr-T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Küçük veri setleri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Büyük veri setleri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3658746"/>
                  </a:ext>
                </a:extLst>
              </a:tr>
            </a:tbl>
          </a:graphicData>
        </a:graphic>
      </p:graphicFrame>
    </p:spTree>
    <p:extLst>
      <p:ext uri="{BB962C8B-B14F-4D97-AF65-F5344CB8AC3E}">
        <p14:creationId xmlns:p14="http://schemas.microsoft.com/office/powerpoint/2010/main" val="758274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BBD3A1-C71B-053C-DB45-F3A0B9DCFB63}"/>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Konfigürasyon Uzayı (</a:t>
            </a:r>
            <a:r>
              <a:rPr lang="tr-TR" b="1" dirty="0" err="1">
                <a:latin typeface="Times New Roman" panose="02020603050405020304" pitchFamily="18" charset="0"/>
                <a:cs typeface="Times New Roman" panose="02020603050405020304" pitchFamily="18" charset="0"/>
              </a:rPr>
              <a:t>Configuration</a:t>
            </a:r>
            <a:r>
              <a:rPr lang="tr-TR" b="1" dirty="0">
                <a:latin typeface="Times New Roman" panose="02020603050405020304" pitchFamily="18" charset="0"/>
                <a:cs typeface="Times New Roman" panose="02020603050405020304" pitchFamily="18" charset="0"/>
              </a:rPr>
              <a:t> Space)</a:t>
            </a:r>
            <a:endParaRPr lang="tr-TR" b="1" dirty="0"/>
          </a:p>
        </p:txBody>
      </p:sp>
      <p:sp>
        <p:nvSpPr>
          <p:cNvPr id="3" name="İçerik Yer Tutucusu 2">
            <a:extLst>
              <a:ext uri="{FF2B5EF4-FFF2-40B4-BE49-F238E27FC236}">
                <a16:creationId xmlns:a16="http://schemas.microsoft.com/office/drawing/2014/main" id="{504EDF46-76F6-98F4-1598-76E0E5849C9D}"/>
              </a:ext>
            </a:extLst>
          </p:cNvPr>
          <p:cNvSpPr>
            <a:spLocks noGrp="1"/>
          </p:cNvSpPr>
          <p:nvPr>
            <p:ph idx="1"/>
          </p:nvPr>
        </p:nvSpPr>
        <p:spPr>
          <a:xfrm>
            <a:off x="1141412" y="2249488"/>
            <a:ext cx="9905999" cy="132398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edilecek </a:t>
            </a:r>
            <a:r>
              <a:rPr kumimoji="0" lang="tr-TR" altLang="tr-TR"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hiperparametrelerin</a:t>
            </a:r>
            <a:r>
              <a:rPr kumimoji="0" lang="tr-TR" altLang="tr-TR"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türlerini, değer aralıklarını ve dağılımlarını tanımlayan uzaydır.</a:t>
            </a:r>
            <a:endParaRPr lang="tr-TR" altLang="tr-TR"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Örnek:</a:t>
            </a:r>
          </a:p>
        </p:txBody>
      </p:sp>
      <p:sp>
        <p:nvSpPr>
          <p:cNvPr id="4" name="Slayt Numarası Yer Tutucusu 3">
            <a:extLst>
              <a:ext uri="{FF2B5EF4-FFF2-40B4-BE49-F238E27FC236}">
                <a16:creationId xmlns:a16="http://schemas.microsoft.com/office/drawing/2014/main" id="{F33EF880-234A-F1AA-C22F-8946A60AFE60}"/>
              </a:ext>
            </a:extLst>
          </p:cNvPr>
          <p:cNvSpPr>
            <a:spLocks noGrp="1"/>
          </p:cNvSpPr>
          <p:nvPr>
            <p:ph type="sldNum" sz="quarter" idx="12"/>
          </p:nvPr>
        </p:nvSpPr>
        <p:spPr/>
        <p:txBody>
          <a:bodyPr/>
          <a:lstStyle/>
          <a:p>
            <a:pPr algn="r"/>
            <a:fld id="{0EF4C3D6-6C26-4ECF-8F30-B2D680084FE4}" type="slidenum">
              <a:rPr lang="tr-TR" smtClean="0"/>
              <a:pPr algn="r"/>
              <a:t>29</a:t>
            </a:fld>
            <a:endParaRPr lang="tr-TR" dirty="0"/>
          </a:p>
        </p:txBody>
      </p:sp>
      <p:graphicFrame>
        <p:nvGraphicFramePr>
          <p:cNvPr id="5" name="İçerik Yer Tutucusu 7">
            <a:extLst>
              <a:ext uri="{FF2B5EF4-FFF2-40B4-BE49-F238E27FC236}">
                <a16:creationId xmlns:a16="http://schemas.microsoft.com/office/drawing/2014/main" id="{13FA4C1B-570E-B4E1-13DA-3BAFAD5CDBAF}"/>
              </a:ext>
            </a:extLst>
          </p:cNvPr>
          <p:cNvGraphicFramePr>
            <a:graphicFrameLocks/>
          </p:cNvGraphicFramePr>
          <p:nvPr>
            <p:extLst>
              <p:ext uri="{D42A27DB-BD31-4B8C-83A1-F6EECF244321}">
                <p14:modId xmlns:p14="http://schemas.microsoft.com/office/powerpoint/2010/main" val="2585438592"/>
              </p:ext>
            </p:extLst>
          </p:nvPr>
        </p:nvGraphicFramePr>
        <p:xfrm>
          <a:off x="1141412" y="3429000"/>
          <a:ext cx="10515600" cy="1463040"/>
        </p:xfrm>
        <a:graphic>
          <a:graphicData uri="http://schemas.openxmlformats.org/drawingml/2006/table">
            <a:tbl>
              <a:tblPr/>
              <a:tblGrid>
                <a:gridCol w="2628900">
                  <a:extLst>
                    <a:ext uri="{9D8B030D-6E8A-4147-A177-3AD203B41FA5}">
                      <a16:colId xmlns:a16="http://schemas.microsoft.com/office/drawing/2014/main" val="3417755781"/>
                    </a:ext>
                  </a:extLst>
                </a:gridCol>
                <a:gridCol w="2628900">
                  <a:extLst>
                    <a:ext uri="{9D8B030D-6E8A-4147-A177-3AD203B41FA5}">
                      <a16:colId xmlns:a16="http://schemas.microsoft.com/office/drawing/2014/main" val="3645152427"/>
                    </a:ext>
                  </a:extLst>
                </a:gridCol>
                <a:gridCol w="2628900">
                  <a:extLst>
                    <a:ext uri="{9D8B030D-6E8A-4147-A177-3AD203B41FA5}">
                      <a16:colId xmlns:a16="http://schemas.microsoft.com/office/drawing/2014/main" val="3781577063"/>
                    </a:ext>
                  </a:extLst>
                </a:gridCol>
                <a:gridCol w="2628900">
                  <a:extLst>
                    <a:ext uri="{9D8B030D-6E8A-4147-A177-3AD203B41FA5}">
                      <a16:colId xmlns:a16="http://schemas.microsoft.com/office/drawing/2014/main" val="2734040857"/>
                    </a:ext>
                  </a:extLst>
                </a:gridCol>
              </a:tblGrid>
              <a:tr h="0">
                <a:tc>
                  <a:txBody>
                    <a:bodyPr/>
                    <a:lstStyle/>
                    <a:p>
                      <a:r>
                        <a:rPr lang="tr-TR" dirty="0" err="1"/>
                        <a:t>Hiperparametre</a:t>
                      </a:r>
                      <a:endParaRPr lang="tr-T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Tür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Aralık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Logaritmik?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9955774"/>
                  </a:ext>
                </a:extLst>
              </a:tr>
              <a:tr h="0">
                <a:tc>
                  <a:txBody>
                    <a:bodyPr/>
                    <a:lstStyle/>
                    <a:p>
                      <a:r>
                        <a:rPr lang="tr-TR"/>
                        <a:t>Learning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Float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[10⁻⁶, 10⁻¹]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Evet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6169545"/>
                  </a:ext>
                </a:extLst>
              </a:tr>
              <a:tr h="0">
                <a:tc>
                  <a:txBody>
                    <a:bodyPr/>
                    <a:lstStyle/>
                    <a:p>
                      <a:r>
                        <a:rPr lang="tr-TR" dirty="0" err="1"/>
                        <a:t>Batch</a:t>
                      </a:r>
                      <a:r>
                        <a:rPr lang="tr-TR" dirty="0"/>
                        <a:t>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err="1"/>
                        <a:t>Integer</a:t>
                      </a:r>
                      <a:endParaRPr lang="tr-T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[8, 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Evet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230269"/>
                  </a:ext>
                </a:extLst>
              </a:tr>
              <a:tr h="0">
                <a:tc>
                  <a:txBody>
                    <a:bodyPr/>
                    <a:lstStyle/>
                    <a:p>
                      <a:r>
                        <a:rPr lang="tr-TR"/>
                        <a:t>Activation 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Kategorik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a:t>{relu, tanh}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tr-TR" dirty="0"/>
                        <a:t>Hayır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471193"/>
                  </a:ext>
                </a:extLst>
              </a:tr>
            </a:tbl>
          </a:graphicData>
        </a:graphic>
      </p:graphicFrame>
      <p:sp>
        <p:nvSpPr>
          <p:cNvPr id="7" name="Metin kutusu 6">
            <a:extLst>
              <a:ext uri="{FF2B5EF4-FFF2-40B4-BE49-F238E27FC236}">
                <a16:creationId xmlns:a16="http://schemas.microsoft.com/office/drawing/2014/main" id="{BDF3C3F0-CCD3-D5D3-1B48-FCC765B64417}"/>
              </a:ext>
            </a:extLst>
          </p:cNvPr>
          <p:cNvSpPr txBox="1"/>
          <p:nvPr/>
        </p:nvSpPr>
        <p:spPr>
          <a:xfrm>
            <a:off x="1012723" y="5023623"/>
            <a:ext cx="10034688" cy="1200329"/>
          </a:xfrm>
          <a:prstGeom prst="rect">
            <a:avLst/>
          </a:prstGeom>
          <a:noFill/>
        </p:spPr>
        <p:txBody>
          <a:bodyPr wrap="square">
            <a:spAutoFit/>
          </a:bodyPr>
          <a:lstStyle/>
          <a:p>
            <a:r>
              <a:rPr lang="tr-TR" sz="2400" b="1" dirty="0">
                <a:latin typeface="Times New Roman" panose="02020603050405020304" pitchFamily="18" charset="0"/>
                <a:cs typeface="Times New Roman" panose="02020603050405020304" pitchFamily="18" charset="0"/>
              </a:rPr>
              <a:t>Bağımlılıklar:</a:t>
            </a:r>
            <a:r>
              <a:rPr lang="tr-TR" sz="2400" dirty="0">
                <a:latin typeface="Times New Roman" panose="02020603050405020304" pitchFamily="18" charset="0"/>
                <a:cs typeface="Times New Roman" panose="02020603050405020304" pitchFamily="18" charset="0"/>
              </a:rPr>
              <a:t> Örneğin, katman sayısı arttıkça her katmandaki nöron sayısı gibi </a:t>
            </a:r>
            <a:r>
              <a:rPr lang="tr-TR" sz="2400" dirty="0" err="1">
                <a:latin typeface="Times New Roman" panose="02020603050405020304" pitchFamily="18" charset="0"/>
                <a:cs typeface="Times New Roman" panose="02020603050405020304" pitchFamily="18" charset="0"/>
              </a:rPr>
              <a:t>hiperparametreler</a:t>
            </a:r>
            <a:r>
              <a:rPr lang="tr-TR" sz="2400" dirty="0">
                <a:latin typeface="Times New Roman" panose="02020603050405020304" pitchFamily="18" charset="0"/>
                <a:cs typeface="Times New Roman" panose="02020603050405020304" pitchFamily="18" charset="0"/>
              </a:rPr>
              <a:t> belirlenir.</a:t>
            </a:r>
          </a:p>
          <a:p>
            <a:r>
              <a:rPr lang="tr-TR" sz="2400" b="1" dirty="0">
                <a:latin typeface="Times New Roman" panose="02020603050405020304" pitchFamily="18" charset="0"/>
                <a:cs typeface="Times New Roman" panose="02020603050405020304" pitchFamily="18" charset="0"/>
              </a:rPr>
              <a:t>Zorluk:</a:t>
            </a:r>
            <a:r>
              <a:rPr lang="tr-TR" sz="2400" dirty="0">
                <a:latin typeface="Times New Roman" panose="02020603050405020304" pitchFamily="18" charset="0"/>
                <a:cs typeface="Times New Roman" panose="02020603050405020304" pitchFamily="18" charset="0"/>
              </a:rPr>
              <a:t> Çok geniş bir arama uzayı, hesaplama maliyetini artırabilir.</a:t>
            </a:r>
          </a:p>
        </p:txBody>
      </p:sp>
    </p:spTree>
    <p:extLst>
      <p:ext uri="{BB962C8B-B14F-4D97-AF65-F5344CB8AC3E}">
        <p14:creationId xmlns:p14="http://schemas.microsoft.com/office/powerpoint/2010/main" val="1658095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20D16E-B13D-89D1-E59E-84173827303C}"/>
              </a:ext>
            </a:extLst>
          </p:cNvPr>
          <p:cNvSpPr>
            <a:spLocks noGrp="1"/>
          </p:cNvSpPr>
          <p:nvPr>
            <p:ph type="title"/>
          </p:nvPr>
        </p:nvSpPr>
        <p:spPr/>
        <p:txBody>
          <a:bodyPr/>
          <a:lstStyle/>
          <a:p>
            <a:pPr algn="ctr"/>
            <a:r>
              <a:rPr lang="tr-TR" b="1" dirty="0" err="1">
                <a:latin typeface="Times New Roman" panose="02020603050405020304" pitchFamily="18" charset="0"/>
                <a:cs typeface="Times New Roman" panose="02020603050405020304" pitchFamily="18" charset="0"/>
              </a:rPr>
              <a:t>Hiperparametre</a:t>
            </a:r>
            <a:r>
              <a:rPr lang="tr-TR" b="1" dirty="0">
                <a:latin typeface="Times New Roman" panose="02020603050405020304" pitchFamily="18" charset="0"/>
                <a:cs typeface="Times New Roman" panose="02020603050405020304" pitchFamily="18" charset="0"/>
              </a:rPr>
              <a:t> Optimizasyonu ve Derin Öğrenme Tasarımı</a:t>
            </a:r>
            <a:endParaRPr lang="tr-TR" dirty="0"/>
          </a:p>
        </p:txBody>
      </p:sp>
      <p:sp>
        <p:nvSpPr>
          <p:cNvPr id="3" name="İçerik Yer Tutucusu 2">
            <a:extLst>
              <a:ext uri="{FF2B5EF4-FFF2-40B4-BE49-F238E27FC236}">
                <a16:creationId xmlns:a16="http://schemas.microsoft.com/office/drawing/2014/main" id="{D6A64CDF-F4A0-8297-AE98-AF4B2BAC77CC}"/>
              </a:ext>
            </a:extLst>
          </p:cNvPr>
          <p:cNvSpPr>
            <a:spLocks noGrp="1"/>
          </p:cNvSpPr>
          <p:nvPr>
            <p:ph idx="1"/>
          </p:nvPr>
        </p:nvSpPr>
        <p:spPr>
          <a:xfrm>
            <a:off x="1141413" y="2097088"/>
            <a:ext cx="9905999" cy="4166060"/>
          </a:xfrm>
        </p:spPr>
        <p:txBody>
          <a:bodyPr>
            <a:noAutofit/>
          </a:bodyPr>
          <a:lstStyle/>
          <a:p>
            <a:pPr marL="0" indent="0">
              <a:buNone/>
            </a:pPr>
            <a:r>
              <a:rPr lang="tr-TR" sz="2200" dirty="0">
                <a:latin typeface="Times New Roman" panose="02020603050405020304" pitchFamily="18" charset="0"/>
                <a:cs typeface="Times New Roman" panose="02020603050405020304" pitchFamily="18" charset="0"/>
              </a:rPr>
              <a:t>Derin öğrenme modelleri, büyük miktarda veriyi işlemek için karmaşık yapılar gerektirir. Bu yapıların başarısı, doğru </a:t>
            </a:r>
            <a:r>
              <a:rPr lang="tr-TR" sz="2200" dirty="0" err="1">
                <a:latin typeface="Times New Roman" panose="02020603050405020304" pitchFamily="18" charset="0"/>
                <a:cs typeface="Times New Roman" panose="02020603050405020304" pitchFamily="18" charset="0"/>
              </a:rPr>
              <a:t>hiperparametrelerin</a:t>
            </a:r>
            <a:r>
              <a:rPr lang="tr-TR" sz="2200" dirty="0">
                <a:latin typeface="Times New Roman" panose="02020603050405020304" pitchFamily="18" charset="0"/>
                <a:cs typeface="Times New Roman" panose="02020603050405020304" pitchFamily="18" charset="0"/>
              </a:rPr>
              <a:t> seçilmesine bağlıdır.</a:t>
            </a:r>
          </a:p>
          <a:p>
            <a:pPr marL="0" indent="0">
              <a:buNone/>
            </a:pPr>
            <a:r>
              <a:rPr lang="tr-TR" sz="2200" dirty="0" err="1">
                <a:latin typeface="Times New Roman" panose="02020603050405020304" pitchFamily="18" charset="0"/>
                <a:cs typeface="Times New Roman" panose="02020603050405020304" pitchFamily="18" charset="0"/>
              </a:rPr>
              <a:t>Hiperparametreler</a:t>
            </a:r>
            <a:r>
              <a:rPr lang="tr-TR" sz="2200" dirty="0">
                <a:latin typeface="Times New Roman" panose="02020603050405020304" pitchFamily="18" charset="0"/>
                <a:cs typeface="Times New Roman" panose="02020603050405020304" pitchFamily="18" charset="0"/>
              </a:rPr>
              <a:t>, modelin performansını doğrudan etkileyen ve önceden belirlenmesi gereken ayarlardır. Örneğin:</a:t>
            </a:r>
          </a:p>
          <a:p>
            <a:pPr marL="742950" lvl="1" indent="-285750">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Kaç katman olacağı.</a:t>
            </a:r>
          </a:p>
          <a:p>
            <a:pPr marL="742950" lvl="1" indent="-285750">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Her katmanda kaç nöron olacağı.</a:t>
            </a:r>
          </a:p>
          <a:p>
            <a:pPr marL="742950" lvl="1" indent="-285750">
              <a:buFont typeface="Arial" panose="020B0604020202020204" pitchFamily="34" charset="0"/>
              <a:buChar char="•"/>
            </a:pPr>
            <a:r>
              <a:rPr lang="tr-TR" sz="2200" dirty="0">
                <a:latin typeface="Times New Roman" panose="02020603050405020304" pitchFamily="18" charset="0"/>
                <a:cs typeface="Times New Roman" panose="02020603050405020304" pitchFamily="18" charset="0"/>
              </a:rPr>
              <a:t>Hangi aktivasyon fonksiyonlarının tercih edileceği.</a:t>
            </a:r>
          </a:p>
          <a:p>
            <a:pPr marL="0" indent="0">
              <a:buNone/>
            </a:pPr>
            <a:r>
              <a:rPr lang="tr-TR" sz="2200" dirty="0">
                <a:latin typeface="Times New Roman" panose="02020603050405020304" pitchFamily="18" charset="0"/>
                <a:cs typeface="Times New Roman" panose="02020603050405020304" pitchFamily="18" charset="0"/>
              </a:rPr>
              <a:t>Bu seçimler, </a:t>
            </a:r>
            <a:r>
              <a:rPr lang="tr-TR" sz="2200" b="1" dirty="0">
                <a:latin typeface="Times New Roman" panose="02020603050405020304" pitchFamily="18" charset="0"/>
                <a:cs typeface="Times New Roman" panose="02020603050405020304" pitchFamily="18" charset="0"/>
              </a:rPr>
              <a:t>modelin doğruluğunu</a:t>
            </a:r>
            <a:r>
              <a:rPr lang="tr-TR" sz="2200" dirty="0">
                <a:latin typeface="Times New Roman" panose="02020603050405020304" pitchFamily="18" charset="0"/>
                <a:cs typeface="Times New Roman" panose="02020603050405020304" pitchFamily="18" charset="0"/>
              </a:rPr>
              <a:t>, </a:t>
            </a:r>
            <a:r>
              <a:rPr lang="tr-TR" sz="2200" b="1" dirty="0">
                <a:latin typeface="Times New Roman" panose="02020603050405020304" pitchFamily="18" charset="0"/>
                <a:cs typeface="Times New Roman" panose="02020603050405020304" pitchFamily="18" charset="0"/>
              </a:rPr>
              <a:t>hızını</a:t>
            </a:r>
            <a:r>
              <a:rPr lang="tr-TR" sz="2200" dirty="0">
                <a:latin typeface="Times New Roman" panose="02020603050405020304" pitchFamily="18" charset="0"/>
                <a:cs typeface="Times New Roman" panose="02020603050405020304" pitchFamily="18" charset="0"/>
              </a:rPr>
              <a:t> ve </a:t>
            </a:r>
            <a:r>
              <a:rPr lang="tr-TR" sz="2200" b="1" dirty="0">
                <a:latin typeface="Times New Roman" panose="02020603050405020304" pitchFamily="18" charset="0"/>
                <a:cs typeface="Times New Roman" panose="02020603050405020304" pitchFamily="18" charset="0"/>
              </a:rPr>
              <a:t>genelleme performansını</a:t>
            </a:r>
            <a:r>
              <a:rPr lang="tr-TR" sz="2200" dirty="0">
                <a:latin typeface="Times New Roman" panose="02020603050405020304" pitchFamily="18" charset="0"/>
                <a:cs typeface="Times New Roman" panose="02020603050405020304" pitchFamily="18" charset="0"/>
              </a:rPr>
              <a:t> belirler.</a:t>
            </a:r>
          </a:p>
        </p:txBody>
      </p:sp>
      <p:sp>
        <p:nvSpPr>
          <p:cNvPr id="4" name="Slayt Numarası Yer Tutucusu 3">
            <a:extLst>
              <a:ext uri="{FF2B5EF4-FFF2-40B4-BE49-F238E27FC236}">
                <a16:creationId xmlns:a16="http://schemas.microsoft.com/office/drawing/2014/main" id="{D5CD2918-A977-2BAB-23FD-1690EFC9B7B7}"/>
              </a:ext>
            </a:extLst>
          </p:cNvPr>
          <p:cNvSpPr>
            <a:spLocks noGrp="1"/>
          </p:cNvSpPr>
          <p:nvPr>
            <p:ph type="sldNum" sz="quarter" idx="12"/>
          </p:nvPr>
        </p:nvSpPr>
        <p:spPr/>
        <p:txBody>
          <a:bodyPr/>
          <a:lstStyle/>
          <a:p>
            <a:pPr algn="r"/>
            <a:fld id="{0EF4C3D6-6C26-4ECF-8F30-B2D680084FE4}" type="slidenum">
              <a:rPr lang="tr-TR" smtClean="0"/>
              <a:pPr algn="r"/>
              <a:t>3</a:t>
            </a:fld>
            <a:endParaRPr lang="tr-TR" dirty="0"/>
          </a:p>
        </p:txBody>
      </p:sp>
    </p:spTree>
    <p:extLst>
      <p:ext uri="{BB962C8B-B14F-4D97-AF65-F5344CB8AC3E}">
        <p14:creationId xmlns:p14="http://schemas.microsoft.com/office/powerpoint/2010/main" val="1454931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82572E0-FBDA-7572-B33D-5C178C2ECE62}"/>
              </a:ext>
            </a:extLst>
          </p:cNvPr>
          <p:cNvSpPr>
            <a:spLocks noGrp="1"/>
          </p:cNvSpPr>
          <p:nvPr>
            <p:ph type="sldNum" sz="quarter" idx="12"/>
          </p:nvPr>
        </p:nvSpPr>
        <p:spPr/>
        <p:txBody>
          <a:bodyPr/>
          <a:lstStyle/>
          <a:p>
            <a:pPr algn="r"/>
            <a:fld id="{0EF4C3D6-6C26-4ECF-8F30-B2D680084FE4}" type="slidenum">
              <a:rPr lang="tr-TR" smtClean="0"/>
              <a:pPr algn="r"/>
              <a:t>30</a:t>
            </a:fld>
            <a:endParaRPr lang="tr-TR" dirty="0"/>
          </a:p>
        </p:txBody>
      </p:sp>
      <p:pic>
        <p:nvPicPr>
          <p:cNvPr id="5" name="İçerik Yer Tutucusu 4">
            <a:extLst>
              <a:ext uri="{FF2B5EF4-FFF2-40B4-BE49-F238E27FC236}">
                <a16:creationId xmlns:a16="http://schemas.microsoft.com/office/drawing/2014/main" id="{BB40E6EE-C516-6A71-EEEF-EDD67034B414}"/>
              </a:ext>
            </a:extLst>
          </p:cNvPr>
          <p:cNvPicPr>
            <a:picLocks noChangeAspect="1"/>
          </p:cNvPicPr>
          <p:nvPr/>
        </p:nvPicPr>
        <p:blipFill>
          <a:blip r:embed="rId2">
            <a:extLst>
              <a:ext uri="{28A0092B-C50C-407E-A947-70E740481C1C}">
                <a14:useLocalDpi xmlns:a14="http://schemas.microsoft.com/office/drawing/2010/main" val="0"/>
              </a:ext>
            </a:extLst>
          </a:blip>
          <a:srcRect l="-107" t="1450" r="59195" b="71544"/>
          <a:stretch/>
        </p:blipFill>
        <p:spPr>
          <a:xfrm>
            <a:off x="167148" y="176642"/>
            <a:ext cx="5777244" cy="812146"/>
          </a:xfrm>
          <a:prstGeom prst="rect">
            <a:avLst/>
          </a:prstGeom>
        </p:spPr>
      </p:pic>
      <p:pic>
        <p:nvPicPr>
          <p:cNvPr id="6" name="Resim 5">
            <a:extLst>
              <a:ext uri="{FF2B5EF4-FFF2-40B4-BE49-F238E27FC236}">
                <a16:creationId xmlns:a16="http://schemas.microsoft.com/office/drawing/2014/main" id="{6227174B-ACDE-7D90-CA3C-FB334B5947D6}"/>
              </a:ext>
            </a:extLst>
          </p:cNvPr>
          <p:cNvPicPr>
            <a:picLocks noChangeAspect="1"/>
          </p:cNvPicPr>
          <p:nvPr/>
        </p:nvPicPr>
        <p:blipFill>
          <a:blip r:embed="rId3">
            <a:extLst>
              <a:ext uri="{28A0092B-C50C-407E-A947-70E740481C1C}">
                <a14:useLocalDpi xmlns:a14="http://schemas.microsoft.com/office/drawing/2010/main" val="0"/>
              </a:ext>
            </a:extLst>
          </a:blip>
          <a:srcRect l="2342" t="59535" r="55992" b="4834"/>
          <a:stretch/>
        </p:blipFill>
        <p:spPr>
          <a:xfrm>
            <a:off x="167147" y="1071855"/>
            <a:ext cx="5777245" cy="1194819"/>
          </a:xfrm>
          <a:prstGeom prst="rect">
            <a:avLst/>
          </a:prstGeom>
        </p:spPr>
      </p:pic>
      <p:pic>
        <p:nvPicPr>
          <p:cNvPr id="7" name="Resim 6">
            <a:extLst>
              <a:ext uri="{FF2B5EF4-FFF2-40B4-BE49-F238E27FC236}">
                <a16:creationId xmlns:a16="http://schemas.microsoft.com/office/drawing/2014/main" id="{CF211B0E-6C2B-AE0C-7DF4-8D3026A3441A}"/>
              </a:ext>
            </a:extLst>
          </p:cNvPr>
          <p:cNvPicPr>
            <a:picLocks noChangeAspect="1"/>
          </p:cNvPicPr>
          <p:nvPr/>
        </p:nvPicPr>
        <p:blipFill>
          <a:blip r:embed="rId4">
            <a:extLst>
              <a:ext uri="{28A0092B-C50C-407E-A947-70E740481C1C}">
                <a14:useLocalDpi xmlns:a14="http://schemas.microsoft.com/office/drawing/2010/main" val="0"/>
              </a:ext>
            </a:extLst>
          </a:blip>
          <a:srcRect l="4139" t="45910" r="48408" b="-268"/>
          <a:stretch/>
        </p:blipFill>
        <p:spPr>
          <a:xfrm>
            <a:off x="167148" y="2349741"/>
            <a:ext cx="5777245" cy="2532185"/>
          </a:xfrm>
          <a:prstGeom prst="rect">
            <a:avLst/>
          </a:prstGeom>
        </p:spPr>
      </p:pic>
      <p:pic>
        <p:nvPicPr>
          <p:cNvPr id="8" name="Resim 7">
            <a:extLst>
              <a:ext uri="{FF2B5EF4-FFF2-40B4-BE49-F238E27FC236}">
                <a16:creationId xmlns:a16="http://schemas.microsoft.com/office/drawing/2014/main" id="{160548D1-DA06-37BC-DE19-AB18C80B785B}"/>
              </a:ext>
            </a:extLst>
          </p:cNvPr>
          <p:cNvPicPr>
            <a:picLocks noChangeAspect="1"/>
          </p:cNvPicPr>
          <p:nvPr/>
        </p:nvPicPr>
        <p:blipFill>
          <a:blip r:embed="rId5">
            <a:extLst>
              <a:ext uri="{28A0092B-C50C-407E-A947-70E740481C1C}">
                <a14:useLocalDpi xmlns:a14="http://schemas.microsoft.com/office/drawing/2010/main" val="0"/>
              </a:ext>
            </a:extLst>
          </a:blip>
          <a:srcRect l="2562" t="57422" r="47740"/>
          <a:stretch/>
        </p:blipFill>
        <p:spPr>
          <a:xfrm>
            <a:off x="108154" y="4964993"/>
            <a:ext cx="6780297" cy="1631918"/>
          </a:xfrm>
          <a:prstGeom prst="rect">
            <a:avLst/>
          </a:prstGeom>
        </p:spPr>
      </p:pic>
      <p:pic>
        <p:nvPicPr>
          <p:cNvPr id="9" name="Resim 8">
            <a:extLst>
              <a:ext uri="{FF2B5EF4-FFF2-40B4-BE49-F238E27FC236}">
                <a16:creationId xmlns:a16="http://schemas.microsoft.com/office/drawing/2014/main" id="{3099BBD5-4AD9-F1FA-60F2-7E40803918D2}"/>
              </a:ext>
            </a:extLst>
          </p:cNvPr>
          <p:cNvPicPr>
            <a:picLocks noChangeAspect="1"/>
          </p:cNvPicPr>
          <p:nvPr/>
        </p:nvPicPr>
        <p:blipFill>
          <a:blip r:embed="rId6">
            <a:extLst>
              <a:ext uri="{28A0092B-C50C-407E-A947-70E740481C1C}">
                <a14:useLocalDpi xmlns:a14="http://schemas.microsoft.com/office/drawing/2010/main" val="0"/>
              </a:ext>
            </a:extLst>
          </a:blip>
          <a:srcRect l="981" t="19402" r="46719" b="8382"/>
          <a:stretch/>
        </p:blipFill>
        <p:spPr>
          <a:xfrm>
            <a:off x="6096000" y="176643"/>
            <a:ext cx="5919019" cy="4705284"/>
          </a:xfrm>
          <a:prstGeom prst="rect">
            <a:avLst/>
          </a:prstGeom>
        </p:spPr>
      </p:pic>
    </p:spTree>
    <p:extLst>
      <p:ext uri="{BB962C8B-B14F-4D97-AF65-F5344CB8AC3E}">
        <p14:creationId xmlns:p14="http://schemas.microsoft.com/office/powerpoint/2010/main" val="1236909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CD9A98-A6C1-4CD3-DB39-33C10B008E3B}"/>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Hiperparametre</a:t>
            </a:r>
            <a:r>
              <a:rPr lang="tr-TR" b="1" dirty="0">
                <a:solidFill>
                  <a:sysClr val="windowText" lastClr="000000"/>
                </a:solidFill>
                <a:latin typeface="Times New Roman" panose="02020603050405020304" pitchFamily="18" charset="0"/>
                <a:cs typeface="Times New Roman" panose="02020603050405020304" pitchFamily="18" charset="0"/>
              </a:rPr>
              <a:t> Optimizasyonu API</a:t>
            </a:r>
            <a:endParaRPr lang="tr-TR" b="1" dirty="0"/>
          </a:p>
        </p:txBody>
      </p:sp>
      <p:sp>
        <p:nvSpPr>
          <p:cNvPr id="3" name="İçerik Yer Tutucusu 2">
            <a:extLst>
              <a:ext uri="{FF2B5EF4-FFF2-40B4-BE49-F238E27FC236}">
                <a16:creationId xmlns:a16="http://schemas.microsoft.com/office/drawing/2014/main" id="{7CA7D51B-51AA-D745-0A88-4691E18A569A}"/>
              </a:ext>
            </a:extLst>
          </p:cNvPr>
          <p:cNvSpPr>
            <a:spLocks noGrp="1"/>
          </p:cNvSpPr>
          <p:nvPr>
            <p:ph idx="1"/>
          </p:nvPr>
        </p:nvSpPr>
        <p:spPr>
          <a:xfrm>
            <a:off x="1141412" y="2097088"/>
            <a:ext cx="9905999" cy="4362705"/>
          </a:xfrm>
        </p:spPr>
        <p:txBody>
          <a:bodyPr>
            <a:noAutofit/>
          </a:bodyPr>
          <a:lstStyle/>
          <a:p>
            <a:pPr marL="0" indent="0">
              <a:spcBef>
                <a:spcPts val="1714"/>
              </a:spcBef>
              <a:buSzPct val="45000"/>
              <a:buNone/>
              <a:defRPr/>
            </a:pPr>
            <a:r>
              <a:rPr lang="tr-TR" sz="2600" dirty="0" err="1">
                <a:solidFill>
                  <a:sysClr val="windowText" lastClr="000000"/>
                </a:solidFill>
                <a:latin typeface="Times New Roman" panose="02020603050405020304" pitchFamily="18" charset="0"/>
                <a:cs typeface="Times New Roman" panose="02020603050405020304" pitchFamily="18" charset="0"/>
              </a:rPr>
              <a:t>Hiperparametre</a:t>
            </a:r>
            <a:r>
              <a:rPr lang="tr-TR" sz="2600" dirty="0">
                <a:solidFill>
                  <a:sysClr val="windowText" lastClr="000000"/>
                </a:solidFill>
                <a:latin typeface="Times New Roman" panose="02020603050405020304" pitchFamily="18" charset="0"/>
                <a:cs typeface="Times New Roman" panose="02020603050405020304" pitchFamily="18" charset="0"/>
              </a:rPr>
              <a:t> optimizasyonu ve </a:t>
            </a:r>
            <a:r>
              <a:rPr lang="tr-TR" sz="2600" dirty="0" err="1">
                <a:solidFill>
                  <a:sysClr val="windowText" lastClr="000000"/>
                </a:solidFill>
                <a:latin typeface="Times New Roman" panose="02020603050405020304" pitchFamily="18" charset="0"/>
                <a:cs typeface="Times New Roman" panose="02020603050405020304" pitchFamily="18" charset="0"/>
              </a:rPr>
              <a:t>api</a:t>
            </a:r>
            <a:r>
              <a:rPr lang="tr-TR" sz="2600" dirty="0">
                <a:solidFill>
                  <a:sysClr val="windowText" lastClr="000000"/>
                </a:solidFill>
                <a:latin typeface="Times New Roman" panose="02020603050405020304" pitchFamily="18" charset="0"/>
                <a:cs typeface="Times New Roman" panose="02020603050405020304" pitchFamily="18" charset="0"/>
              </a:rPr>
              <a:t> konusuna başlarken arama ve </a:t>
            </a:r>
            <a:r>
              <a:rPr lang="tr-TR" sz="2600" dirty="0" err="1">
                <a:solidFill>
                  <a:sysClr val="windowText" lastClr="000000"/>
                </a:solidFill>
                <a:latin typeface="Times New Roman" panose="02020603050405020304" pitchFamily="18" charset="0"/>
                <a:cs typeface="Times New Roman" panose="02020603050405020304" pitchFamily="18" charset="0"/>
              </a:rPr>
              <a:t>planlamla</a:t>
            </a:r>
            <a:r>
              <a:rPr lang="tr-TR" sz="2600" dirty="0">
                <a:solidFill>
                  <a:sysClr val="windowText" lastClr="000000"/>
                </a:solidFill>
                <a:latin typeface="Times New Roman" panose="02020603050405020304" pitchFamily="18" charset="0"/>
                <a:cs typeface="Times New Roman" panose="02020603050405020304" pitchFamily="18" charset="0"/>
              </a:rPr>
              <a:t> ilkesini daima kullanacağımızı unutmamalıyız.</a:t>
            </a:r>
          </a:p>
          <a:p>
            <a:pPr marL="0" indent="0">
              <a:spcBef>
                <a:spcPts val="1714"/>
              </a:spcBef>
              <a:buSzPct val="45000"/>
              <a:buNone/>
              <a:defRPr/>
            </a:pPr>
            <a:r>
              <a:rPr lang="tr-TR" sz="2600" dirty="0">
                <a:solidFill>
                  <a:sysClr val="windowText" lastClr="000000"/>
                </a:solidFill>
                <a:latin typeface="Times New Roman" panose="02020603050405020304" pitchFamily="18" charset="0"/>
                <a:cs typeface="Times New Roman" panose="02020603050405020304" pitchFamily="18" charset="0"/>
              </a:rPr>
              <a:t>İlk olarak </a:t>
            </a:r>
            <a:r>
              <a:rPr lang="tr-TR" sz="2600" dirty="0" err="1">
                <a:solidFill>
                  <a:sysClr val="windowText" lastClr="000000"/>
                </a:solidFill>
                <a:latin typeface="Times New Roman" panose="02020603050405020304" pitchFamily="18" charset="0"/>
                <a:cs typeface="Times New Roman" panose="02020603050405020304" pitchFamily="18" charset="0"/>
              </a:rPr>
              <a:t>hiperparamtre</a:t>
            </a:r>
            <a:r>
              <a:rPr lang="tr-TR" sz="2600" dirty="0">
                <a:solidFill>
                  <a:sysClr val="windowText" lastClr="000000"/>
                </a:solidFill>
                <a:latin typeface="Times New Roman" panose="02020603050405020304" pitchFamily="18" charset="0"/>
                <a:cs typeface="Times New Roman" panose="02020603050405020304" pitchFamily="18" charset="0"/>
              </a:rPr>
              <a:t> optimizasyonunda yeni </a:t>
            </a:r>
            <a:r>
              <a:rPr lang="tr-TR" sz="2600" dirty="0" err="1">
                <a:solidFill>
                  <a:sysClr val="windowText" lastClr="000000"/>
                </a:solidFill>
                <a:latin typeface="Times New Roman" panose="02020603050405020304" pitchFamily="18" charset="0"/>
                <a:cs typeface="Times New Roman" panose="02020603050405020304" pitchFamily="18" charset="0"/>
              </a:rPr>
              <a:t>hiperparametrelerin</a:t>
            </a:r>
            <a:r>
              <a:rPr lang="tr-TR" sz="2600" dirty="0">
                <a:solidFill>
                  <a:sysClr val="windowText" lastClr="000000"/>
                </a:solidFill>
                <a:latin typeface="Times New Roman" panose="02020603050405020304" pitchFamily="18" charset="0"/>
                <a:cs typeface="Times New Roman" panose="02020603050405020304" pitchFamily="18" charset="0"/>
              </a:rPr>
              <a:t> konfigürasyonlarını örnekleyeceğiz bu yeni konfigürasyonlar seçmek anlamına gelir ve arama işlemi ile yapılır.</a:t>
            </a:r>
          </a:p>
          <a:p>
            <a:pPr marL="0" indent="0">
              <a:spcBef>
                <a:spcPts val="1714"/>
              </a:spcBef>
              <a:buSzPct val="45000"/>
              <a:buNone/>
              <a:defRPr/>
            </a:pPr>
            <a:r>
              <a:rPr lang="tr-TR" sz="2600" dirty="0">
                <a:solidFill>
                  <a:sysClr val="windowText" lastClr="000000"/>
                </a:solidFill>
                <a:latin typeface="Times New Roman" panose="02020603050405020304" pitchFamily="18" charset="0"/>
                <a:cs typeface="Times New Roman" panose="02020603050405020304" pitchFamily="18" charset="0"/>
              </a:rPr>
              <a:t>İkinci olarak ilk adımda yaptığımız her bir konfigürasyonun değerlendirilmesi için hangi kaynakların ne kadar süre tahsis edileceğine karar vermesi gerekir.	</a:t>
            </a:r>
          </a:p>
          <a:p>
            <a:endParaRPr lang="tr-TR" sz="26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11AA1B6E-D26D-D96E-A00B-823CEF76710F}"/>
              </a:ext>
            </a:extLst>
          </p:cNvPr>
          <p:cNvSpPr>
            <a:spLocks noGrp="1"/>
          </p:cNvSpPr>
          <p:nvPr>
            <p:ph type="sldNum" sz="quarter" idx="12"/>
          </p:nvPr>
        </p:nvSpPr>
        <p:spPr/>
        <p:txBody>
          <a:bodyPr/>
          <a:lstStyle/>
          <a:p>
            <a:pPr algn="r"/>
            <a:fld id="{0EF4C3D6-6C26-4ECF-8F30-B2D680084FE4}" type="slidenum">
              <a:rPr lang="tr-TR" smtClean="0"/>
              <a:pPr algn="r"/>
              <a:t>31</a:t>
            </a:fld>
            <a:endParaRPr lang="tr-TR" dirty="0"/>
          </a:p>
        </p:txBody>
      </p:sp>
    </p:spTree>
    <p:extLst>
      <p:ext uri="{BB962C8B-B14F-4D97-AF65-F5344CB8AC3E}">
        <p14:creationId xmlns:p14="http://schemas.microsoft.com/office/powerpoint/2010/main" val="1070414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211844-6385-7AC4-D91B-6AE563A61E54}"/>
              </a:ext>
            </a:extLst>
          </p:cNvPr>
          <p:cNvSpPr>
            <a:spLocks noGrp="1"/>
          </p:cNvSpPr>
          <p:nvPr>
            <p:ph type="title"/>
          </p:nvPr>
        </p:nvSpPr>
        <p:spPr>
          <a:xfrm>
            <a:off x="1141413" y="181348"/>
            <a:ext cx="9905998" cy="1278742"/>
          </a:xfrm>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Search</a:t>
            </a:r>
            <a:endParaRPr lang="tr-TR" b="1" dirty="0"/>
          </a:p>
        </p:txBody>
      </p:sp>
      <p:sp>
        <p:nvSpPr>
          <p:cNvPr id="3" name="İçerik Yer Tutucusu 2">
            <a:extLst>
              <a:ext uri="{FF2B5EF4-FFF2-40B4-BE49-F238E27FC236}">
                <a16:creationId xmlns:a16="http://schemas.microsoft.com/office/drawing/2014/main" id="{BDD3F44F-1CCF-4042-0E4E-58284CCF5C87}"/>
              </a:ext>
            </a:extLst>
          </p:cNvPr>
          <p:cNvSpPr>
            <a:spLocks noGrp="1"/>
          </p:cNvSpPr>
          <p:nvPr>
            <p:ph idx="1"/>
          </p:nvPr>
        </p:nvSpPr>
        <p:spPr>
          <a:xfrm>
            <a:off x="1143000" y="1460090"/>
            <a:ext cx="9905999" cy="3787878"/>
          </a:xfrm>
        </p:spPr>
        <p:txBody>
          <a:bodyPr>
            <a:noAutofit/>
          </a:bodyPr>
          <a:lstStyle/>
          <a:p>
            <a:pPr>
              <a:spcBef>
                <a:spcPts val="1714"/>
              </a:spcBef>
              <a:buSzPct val="45000"/>
              <a:buFont typeface="OpenSymbol"/>
              <a:buChar char="●"/>
              <a:defRPr/>
            </a:pPr>
            <a:r>
              <a:rPr lang="tr-TR" dirty="0" err="1">
                <a:solidFill>
                  <a:sysClr val="windowText" lastClr="000000"/>
                </a:solidFill>
                <a:latin typeface="Times New Roman" panose="02020603050405020304" pitchFamily="18" charset="0"/>
                <a:cs typeface="Times New Roman" panose="02020603050405020304" pitchFamily="18" charset="0"/>
              </a:rPr>
              <a:t>sample_configuration</a:t>
            </a:r>
            <a:r>
              <a:rPr lang="tr-TR" dirty="0">
                <a:solidFill>
                  <a:sysClr val="windowText" lastClr="000000"/>
                </a:solidFill>
                <a:latin typeface="Times New Roman" panose="02020603050405020304" pitchFamily="18" charset="0"/>
                <a:cs typeface="Times New Roman" panose="02020603050405020304" pitchFamily="18" charset="0"/>
              </a:rPr>
              <a:t> fonksiyonu ile yeni bir aday konfigürasyon ekler.</a:t>
            </a:r>
          </a:p>
          <a:p>
            <a:pPr>
              <a:spcBef>
                <a:spcPts val="1714"/>
              </a:spcBef>
              <a:buSzPct val="45000"/>
              <a:buFont typeface="OpenSymbol"/>
              <a:buChar char="●"/>
              <a:defRPr/>
            </a:pPr>
            <a:r>
              <a:rPr lang="tr-TR" dirty="0">
                <a:solidFill>
                  <a:sysClr val="windowText" lastClr="000000"/>
                </a:solidFill>
                <a:latin typeface="Times New Roman" panose="02020603050405020304" pitchFamily="18" charset="0"/>
                <a:cs typeface="Times New Roman" panose="02020603050405020304" pitchFamily="18" charset="0"/>
              </a:rPr>
              <a:t>Bu fonksiyonu basit bir şekilde gerçekleştirmek konfigürasyonları rastgele ve eşit olarak örneklemek için kullanılır.</a:t>
            </a:r>
          </a:p>
          <a:p>
            <a:pPr>
              <a:spcBef>
                <a:spcPts val="1714"/>
              </a:spcBef>
              <a:buSzPct val="45000"/>
              <a:buFont typeface="OpenSymbol"/>
              <a:buChar char="●"/>
              <a:defRPr/>
            </a:pPr>
            <a:r>
              <a:rPr lang="tr-TR" dirty="0">
                <a:solidFill>
                  <a:sysClr val="windowText" lastClr="000000"/>
                </a:solidFill>
                <a:latin typeface="Times New Roman" panose="02020603050405020304" pitchFamily="18" charset="0"/>
                <a:cs typeface="Times New Roman" panose="02020603050405020304" pitchFamily="18" charset="0"/>
              </a:rPr>
              <a:t>Önceki denemelerin performansına dayalı olarak kararları alır.</a:t>
            </a:r>
          </a:p>
          <a:p>
            <a:pPr>
              <a:spcBef>
                <a:spcPts val="1714"/>
              </a:spcBef>
              <a:buSzPct val="45000"/>
              <a:buFont typeface="OpenSymbol"/>
              <a:buChar char="●"/>
              <a:defRPr/>
            </a:pPr>
            <a:r>
              <a:rPr lang="tr-TR" dirty="0">
                <a:solidFill>
                  <a:sysClr val="windowText" lastClr="000000"/>
                </a:solidFill>
                <a:latin typeface="Times New Roman" panose="02020603050405020304" pitchFamily="18" charset="0"/>
                <a:cs typeface="Times New Roman" panose="02020603050405020304" pitchFamily="18" charset="0"/>
              </a:rPr>
              <a:t>Bu sayede algoritmalar zamanla daha umut verici </a:t>
            </a:r>
            <a:r>
              <a:rPr lang="tr-TR" dirty="0" err="1">
                <a:solidFill>
                  <a:sysClr val="windowText" lastClr="000000"/>
                </a:solidFill>
                <a:latin typeface="Times New Roman" panose="02020603050405020304" pitchFamily="18" charset="0"/>
                <a:cs typeface="Times New Roman" panose="02020603050405020304" pitchFamily="18" charset="0"/>
              </a:rPr>
              <a:t>hiperparametre</a:t>
            </a:r>
            <a:r>
              <a:rPr lang="tr-TR" dirty="0">
                <a:solidFill>
                  <a:sysClr val="windowText" lastClr="000000"/>
                </a:solidFill>
                <a:latin typeface="Times New Roman" panose="02020603050405020304" pitchFamily="18" charset="0"/>
                <a:cs typeface="Times New Roman" panose="02020603050405020304" pitchFamily="18" charset="0"/>
              </a:rPr>
              <a:t> kombinasyonlarını seçebilir.</a:t>
            </a:r>
          </a:p>
          <a:p>
            <a:endParaRPr lang="tr-TR" dirty="0"/>
          </a:p>
        </p:txBody>
      </p:sp>
      <p:sp>
        <p:nvSpPr>
          <p:cNvPr id="4" name="Slayt Numarası Yer Tutucusu 3">
            <a:extLst>
              <a:ext uri="{FF2B5EF4-FFF2-40B4-BE49-F238E27FC236}">
                <a16:creationId xmlns:a16="http://schemas.microsoft.com/office/drawing/2014/main" id="{3B5A9A7B-47CD-C35B-6886-DF1148B76A8F}"/>
              </a:ext>
            </a:extLst>
          </p:cNvPr>
          <p:cNvSpPr>
            <a:spLocks noGrp="1"/>
          </p:cNvSpPr>
          <p:nvPr>
            <p:ph type="sldNum" sz="quarter" idx="12"/>
          </p:nvPr>
        </p:nvSpPr>
        <p:spPr/>
        <p:txBody>
          <a:bodyPr/>
          <a:lstStyle/>
          <a:p>
            <a:pPr algn="r"/>
            <a:fld id="{0EF4C3D6-6C26-4ECF-8F30-B2D680084FE4}" type="slidenum">
              <a:rPr lang="tr-TR" smtClean="0"/>
              <a:pPr algn="r"/>
              <a:t>32</a:t>
            </a:fld>
            <a:endParaRPr lang="tr-TR" dirty="0"/>
          </a:p>
        </p:txBody>
      </p:sp>
      <p:pic>
        <p:nvPicPr>
          <p:cNvPr id="5" name="Picture 4">
            <a:extLst>
              <a:ext uri="{FF2B5EF4-FFF2-40B4-BE49-F238E27FC236}">
                <a16:creationId xmlns:a16="http://schemas.microsoft.com/office/drawing/2014/main" id="{48ACE854-16D5-7117-C115-002D580AEA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3" y="4813478"/>
            <a:ext cx="9458181" cy="17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8953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632C12-B274-607D-0F06-CEAA0A8742BF}"/>
              </a:ext>
            </a:extLst>
          </p:cNvPr>
          <p:cNvSpPr>
            <a:spLocks noGrp="1"/>
          </p:cNvSpPr>
          <p:nvPr>
            <p:ph type="title"/>
          </p:nvPr>
        </p:nvSpPr>
        <p:spPr>
          <a:xfrm>
            <a:off x="1141413" y="133926"/>
            <a:ext cx="9905998" cy="1311416"/>
          </a:xfrm>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Search</a:t>
            </a:r>
            <a:endParaRPr lang="tr-TR" b="1" dirty="0"/>
          </a:p>
        </p:txBody>
      </p:sp>
      <p:sp>
        <p:nvSpPr>
          <p:cNvPr id="3" name="İçerik Yer Tutucusu 2">
            <a:extLst>
              <a:ext uri="{FF2B5EF4-FFF2-40B4-BE49-F238E27FC236}">
                <a16:creationId xmlns:a16="http://schemas.microsoft.com/office/drawing/2014/main" id="{ED6C759A-A7FD-D6B8-2923-E62D170047E7}"/>
              </a:ext>
            </a:extLst>
          </p:cNvPr>
          <p:cNvSpPr>
            <a:spLocks noGrp="1"/>
          </p:cNvSpPr>
          <p:nvPr>
            <p:ph idx="1"/>
          </p:nvPr>
        </p:nvSpPr>
        <p:spPr>
          <a:xfrm>
            <a:off x="1141412" y="1219200"/>
            <a:ext cx="10087027" cy="2546555"/>
          </a:xfrm>
        </p:spPr>
        <p:txBody>
          <a:bodyPr/>
          <a:lstStyle/>
          <a:p>
            <a:pPr>
              <a:spcBef>
                <a:spcPts val="1714"/>
              </a:spcBef>
              <a:buSzPct val="45000"/>
              <a:buFont typeface="OpenSymbol"/>
              <a:buChar char="●"/>
              <a:defRPr/>
            </a:pPr>
            <a:r>
              <a:rPr lang="tr-TR" dirty="0" err="1">
                <a:solidFill>
                  <a:sysClr val="windowText" lastClr="000000"/>
                </a:solidFill>
              </a:rPr>
              <a:t>RandomSearcher</a:t>
            </a:r>
            <a:r>
              <a:rPr lang="tr-TR" dirty="0">
                <a:solidFill>
                  <a:sysClr val="windowText" lastClr="000000"/>
                </a:solidFill>
              </a:rPr>
              <a:t> sınıfı, </a:t>
            </a:r>
            <a:r>
              <a:rPr lang="tr-TR" dirty="0" err="1">
                <a:solidFill>
                  <a:sysClr val="windowText" lastClr="000000"/>
                </a:solidFill>
              </a:rPr>
              <a:t>HPOSearcher</a:t>
            </a:r>
            <a:r>
              <a:rPr lang="tr-TR" dirty="0">
                <a:solidFill>
                  <a:sysClr val="windowText" lastClr="000000"/>
                </a:solidFill>
              </a:rPr>
              <a:t> sınıfından türetilir ve burada ilk konfigürasyon </a:t>
            </a:r>
            <a:r>
              <a:rPr lang="tr-TR" dirty="0" err="1">
                <a:solidFill>
                  <a:sysClr val="windowText" lastClr="000000"/>
                </a:solidFill>
              </a:rPr>
              <a:t>initial_config</a:t>
            </a:r>
            <a:r>
              <a:rPr lang="tr-TR" dirty="0">
                <a:solidFill>
                  <a:sysClr val="windowText" lastClr="000000"/>
                </a:solidFill>
              </a:rPr>
              <a:t> ile </a:t>
            </a:r>
            <a:r>
              <a:rPr lang="tr-TR" dirty="0" err="1">
                <a:solidFill>
                  <a:sysClr val="windowText" lastClr="000000"/>
                </a:solidFill>
              </a:rPr>
              <a:t>belirlenebilir,sonrakiler</a:t>
            </a:r>
            <a:r>
              <a:rPr lang="tr-TR" dirty="0">
                <a:solidFill>
                  <a:sysClr val="windowText" lastClr="000000"/>
                </a:solidFill>
              </a:rPr>
              <a:t> ise rastgele seçilir.</a:t>
            </a:r>
          </a:p>
          <a:p>
            <a:pPr>
              <a:spcBef>
                <a:spcPts val="1714"/>
              </a:spcBef>
              <a:buSzPct val="45000"/>
              <a:buFont typeface="OpenSymbol"/>
              <a:buChar char="●"/>
              <a:defRPr/>
            </a:pPr>
            <a:r>
              <a:rPr lang="tr-TR" dirty="0" err="1">
                <a:solidFill>
                  <a:sysClr val="windowText" lastClr="000000"/>
                </a:solidFill>
              </a:rPr>
              <a:t>initial_config</a:t>
            </a:r>
            <a:r>
              <a:rPr lang="tr-TR" dirty="0">
                <a:solidFill>
                  <a:sysClr val="windowText" lastClr="000000"/>
                </a:solidFill>
              </a:rPr>
              <a:t> kullanıcının başlangıç konfigürasyonunu elle belirlemesine olanak sağlar.</a:t>
            </a:r>
          </a:p>
          <a:p>
            <a:endParaRPr lang="tr-TR" dirty="0"/>
          </a:p>
        </p:txBody>
      </p:sp>
      <p:pic>
        <p:nvPicPr>
          <p:cNvPr id="5" name="Picture 4">
            <a:extLst>
              <a:ext uri="{FF2B5EF4-FFF2-40B4-BE49-F238E27FC236}">
                <a16:creationId xmlns:a16="http://schemas.microsoft.com/office/drawing/2014/main" id="{902EE4BA-1FA4-BAB2-FA9B-CEB3F58F9A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3342967"/>
            <a:ext cx="10801206" cy="323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ayt Numarası Yer Tutucusu 3">
            <a:extLst>
              <a:ext uri="{FF2B5EF4-FFF2-40B4-BE49-F238E27FC236}">
                <a16:creationId xmlns:a16="http://schemas.microsoft.com/office/drawing/2014/main" id="{813408C6-B7F6-2382-2544-14BBE7191987}"/>
              </a:ext>
            </a:extLst>
          </p:cNvPr>
          <p:cNvSpPr>
            <a:spLocks noGrp="1"/>
          </p:cNvSpPr>
          <p:nvPr>
            <p:ph type="sldNum" sz="quarter" idx="12"/>
          </p:nvPr>
        </p:nvSpPr>
        <p:spPr/>
        <p:txBody>
          <a:bodyPr/>
          <a:lstStyle/>
          <a:p>
            <a:pPr algn="r"/>
            <a:fld id="{0EF4C3D6-6C26-4ECF-8F30-B2D680084FE4}" type="slidenum">
              <a:rPr lang="tr-TR" smtClean="0"/>
              <a:pPr algn="r"/>
              <a:t>33</a:t>
            </a:fld>
            <a:endParaRPr lang="tr-TR" dirty="0"/>
          </a:p>
        </p:txBody>
      </p:sp>
    </p:spTree>
    <p:extLst>
      <p:ext uri="{BB962C8B-B14F-4D97-AF65-F5344CB8AC3E}">
        <p14:creationId xmlns:p14="http://schemas.microsoft.com/office/powerpoint/2010/main" val="1283541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DEC967-D61B-D014-17B6-0FC5D79A6415}"/>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Scheduler</a:t>
            </a:r>
            <a:endParaRPr lang="tr-TR" b="1" dirty="0"/>
          </a:p>
        </p:txBody>
      </p:sp>
      <p:sp>
        <p:nvSpPr>
          <p:cNvPr id="3" name="İçerik Yer Tutucusu 2">
            <a:extLst>
              <a:ext uri="{FF2B5EF4-FFF2-40B4-BE49-F238E27FC236}">
                <a16:creationId xmlns:a16="http://schemas.microsoft.com/office/drawing/2014/main" id="{D610A2FA-C210-2505-5FCC-57B200A58437}"/>
              </a:ext>
            </a:extLst>
          </p:cNvPr>
          <p:cNvSpPr>
            <a:spLocks noGrp="1"/>
          </p:cNvSpPr>
          <p:nvPr>
            <p:ph idx="1"/>
          </p:nvPr>
        </p:nvSpPr>
        <p:spPr>
          <a:xfrm>
            <a:off x="1141412" y="2249487"/>
            <a:ext cx="9905999" cy="2823958"/>
          </a:xfrm>
        </p:spPr>
        <p:txBody>
          <a:bodyPr/>
          <a:lstStyle/>
          <a:p>
            <a:pPr>
              <a:spcBef>
                <a:spcPts val="1714"/>
              </a:spcBef>
              <a:buSzPct val="45000"/>
              <a:buFont typeface="OpenSymbol"/>
              <a:buChar char="●"/>
              <a:defRPr/>
            </a:pPr>
            <a:r>
              <a:rPr lang="tr-TR"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her deneme için ne zaman ve ne kadar süreyle çalıştırılacağını belirler.</a:t>
            </a:r>
          </a:p>
          <a:p>
            <a:pPr>
              <a:spcBef>
                <a:spcPts val="1714"/>
              </a:spcBef>
              <a:buSzPct val="45000"/>
              <a:buFont typeface="OpenSymbol"/>
              <a:buChar char="●"/>
              <a:defRPr/>
            </a:pPr>
            <a:r>
              <a:rPr lang="tr-TR" b="1"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hiperparametre</a:t>
            </a:r>
            <a:r>
              <a:rPr lang="tr-TR" dirty="0">
                <a:solidFill>
                  <a:sysClr val="windowText" lastClr="000000"/>
                </a:solidFill>
                <a:latin typeface="Times New Roman" panose="02020603050405020304" pitchFamily="18" charset="0"/>
                <a:cs typeface="Times New Roman" panose="02020603050405020304" pitchFamily="18" charset="0"/>
              </a:rPr>
              <a:t> optimizasyon sürecinde önemli bir yöneticidir. </a:t>
            </a:r>
            <a:r>
              <a:rPr lang="tr-TR"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denemeleri zamanlamak ve eğitim süresi gibi parametreleri ayarlamak için </a:t>
            </a:r>
            <a:r>
              <a:rPr lang="tr-TR" b="1" dirty="0" err="1">
                <a:solidFill>
                  <a:sysClr val="windowText" lastClr="000000"/>
                </a:solidFill>
                <a:latin typeface="Times New Roman" panose="02020603050405020304" pitchFamily="18" charset="0"/>
                <a:cs typeface="Times New Roman" panose="02020603050405020304" pitchFamily="18" charset="0"/>
              </a:rPr>
              <a:t>HPOSearcher</a:t>
            </a:r>
            <a:r>
              <a:rPr lang="tr-TR" dirty="0">
                <a:solidFill>
                  <a:sysClr val="windowText" lastClr="000000"/>
                </a:solidFill>
                <a:latin typeface="Times New Roman" panose="02020603050405020304" pitchFamily="18" charset="0"/>
                <a:cs typeface="Times New Roman" panose="02020603050405020304" pitchFamily="18" charset="0"/>
              </a:rPr>
              <a:t> ile etkileşime girer.</a:t>
            </a:r>
          </a:p>
          <a:p>
            <a:endParaRPr lang="tr-TR" dirty="0"/>
          </a:p>
        </p:txBody>
      </p:sp>
      <p:sp>
        <p:nvSpPr>
          <p:cNvPr id="4" name="Slayt Numarası Yer Tutucusu 3">
            <a:extLst>
              <a:ext uri="{FF2B5EF4-FFF2-40B4-BE49-F238E27FC236}">
                <a16:creationId xmlns:a16="http://schemas.microsoft.com/office/drawing/2014/main" id="{73669587-E628-3636-6F40-242DACD9FF2E}"/>
              </a:ext>
            </a:extLst>
          </p:cNvPr>
          <p:cNvSpPr>
            <a:spLocks noGrp="1"/>
          </p:cNvSpPr>
          <p:nvPr>
            <p:ph type="sldNum" sz="quarter" idx="12"/>
          </p:nvPr>
        </p:nvSpPr>
        <p:spPr/>
        <p:txBody>
          <a:bodyPr/>
          <a:lstStyle/>
          <a:p>
            <a:pPr algn="r"/>
            <a:fld id="{0EF4C3D6-6C26-4ECF-8F30-B2D680084FE4}" type="slidenum">
              <a:rPr lang="tr-TR" smtClean="0"/>
              <a:pPr algn="r"/>
              <a:t>34</a:t>
            </a:fld>
            <a:endParaRPr lang="tr-TR" dirty="0"/>
          </a:p>
        </p:txBody>
      </p:sp>
      <p:pic>
        <p:nvPicPr>
          <p:cNvPr id="5" name="Picture 4">
            <a:extLst>
              <a:ext uri="{FF2B5EF4-FFF2-40B4-BE49-F238E27FC236}">
                <a16:creationId xmlns:a16="http://schemas.microsoft.com/office/drawing/2014/main" id="{30ADA0D9-973B-FF35-DBB0-0436344A53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4851393"/>
            <a:ext cx="9280782" cy="156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296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724BAB-E48F-F5EF-05F5-8CF28F5A42DE}"/>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Scheduler</a:t>
            </a:r>
            <a:endParaRPr lang="tr-TR" b="1" dirty="0"/>
          </a:p>
        </p:txBody>
      </p:sp>
      <p:sp>
        <p:nvSpPr>
          <p:cNvPr id="3" name="İçerik Yer Tutucusu 2">
            <a:extLst>
              <a:ext uri="{FF2B5EF4-FFF2-40B4-BE49-F238E27FC236}">
                <a16:creationId xmlns:a16="http://schemas.microsoft.com/office/drawing/2014/main" id="{5ED5E24D-8E8E-BAA8-6AF4-186FDD74A12B}"/>
              </a:ext>
            </a:extLst>
          </p:cNvPr>
          <p:cNvSpPr>
            <a:spLocks noGrp="1"/>
          </p:cNvSpPr>
          <p:nvPr>
            <p:ph idx="1"/>
          </p:nvPr>
        </p:nvSpPr>
        <p:spPr>
          <a:xfrm>
            <a:off x="1141412" y="2249487"/>
            <a:ext cx="9905999" cy="2745300"/>
          </a:xfrm>
        </p:spPr>
        <p:txBody>
          <a:bodyPr/>
          <a:lstStyle/>
          <a:p>
            <a:pPr>
              <a:spcBef>
                <a:spcPts val="1714"/>
              </a:spcBef>
              <a:buSzPct val="45000"/>
              <a:buFont typeface="OpenSymbol"/>
              <a:buChar char="●"/>
              <a:defRPr/>
            </a:pPr>
            <a:r>
              <a:rPr lang="tr-TR"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her deneme için ne zaman ve ne kadar süreyle çalıştırılacağını belirler.</a:t>
            </a:r>
          </a:p>
          <a:p>
            <a:pPr>
              <a:spcBef>
                <a:spcPts val="1714"/>
              </a:spcBef>
              <a:buSzPct val="45000"/>
              <a:buFont typeface="OpenSymbol"/>
              <a:buChar char="●"/>
              <a:defRPr/>
            </a:pPr>
            <a:r>
              <a:rPr lang="tr-TR" b="1"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hiperparametre</a:t>
            </a:r>
            <a:r>
              <a:rPr lang="tr-TR" dirty="0">
                <a:solidFill>
                  <a:sysClr val="windowText" lastClr="000000"/>
                </a:solidFill>
                <a:latin typeface="Times New Roman" panose="02020603050405020304" pitchFamily="18" charset="0"/>
                <a:cs typeface="Times New Roman" panose="02020603050405020304" pitchFamily="18" charset="0"/>
              </a:rPr>
              <a:t> optimizasyon sürecinde önemli bir yöneticidir. </a:t>
            </a:r>
            <a:r>
              <a:rPr lang="tr-TR" dirty="0" err="1">
                <a:solidFill>
                  <a:sysClr val="windowText" lastClr="000000"/>
                </a:solidFill>
                <a:latin typeface="Times New Roman" panose="02020603050405020304" pitchFamily="18" charset="0"/>
                <a:cs typeface="Times New Roman" panose="02020603050405020304" pitchFamily="18" charset="0"/>
              </a:rPr>
              <a:t>HPOScheduler</a:t>
            </a:r>
            <a:r>
              <a:rPr lang="tr-TR" dirty="0">
                <a:solidFill>
                  <a:sysClr val="windowText" lastClr="000000"/>
                </a:solidFill>
                <a:latin typeface="Times New Roman" panose="02020603050405020304" pitchFamily="18" charset="0"/>
                <a:cs typeface="Times New Roman" panose="02020603050405020304" pitchFamily="18" charset="0"/>
              </a:rPr>
              <a:t>, denemeleri zamanlamak ve eğitim süresi gibi parametreleri ayarlamak için </a:t>
            </a:r>
            <a:r>
              <a:rPr lang="tr-TR" b="1" dirty="0" err="1">
                <a:solidFill>
                  <a:sysClr val="windowText" lastClr="000000"/>
                </a:solidFill>
                <a:latin typeface="Times New Roman" panose="02020603050405020304" pitchFamily="18" charset="0"/>
                <a:cs typeface="Times New Roman" panose="02020603050405020304" pitchFamily="18" charset="0"/>
              </a:rPr>
              <a:t>HPOSearcher</a:t>
            </a:r>
            <a:r>
              <a:rPr lang="tr-TR" dirty="0">
                <a:solidFill>
                  <a:sysClr val="windowText" lastClr="000000"/>
                </a:solidFill>
                <a:latin typeface="Times New Roman" panose="02020603050405020304" pitchFamily="18" charset="0"/>
                <a:cs typeface="Times New Roman" panose="02020603050405020304" pitchFamily="18" charset="0"/>
              </a:rPr>
              <a:t> ile etkileşime girer.</a:t>
            </a:r>
          </a:p>
          <a:p>
            <a:endParaRPr lang="tr-TR" dirty="0"/>
          </a:p>
        </p:txBody>
      </p:sp>
      <p:sp>
        <p:nvSpPr>
          <p:cNvPr id="4" name="Slayt Numarası Yer Tutucusu 3">
            <a:extLst>
              <a:ext uri="{FF2B5EF4-FFF2-40B4-BE49-F238E27FC236}">
                <a16:creationId xmlns:a16="http://schemas.microsoft.com/office/drawing/2014/main" id="{894BE344-A5C3-5E24-2493-5C40214EBD98}"/>
              </a:ext>
            </a:extLst>
          </p:cNvPr>
          <p:cNvSpPr>
            <a:spLocks noGrp="1"/>
          </p:cNvSpPr>
          <p:nvPr>
            <p:ph type="sldNum" sz="quarter" idx="12"/>
          </p:nvPr>
        </p:nvSpPr>
        <p:spPr/>
        <p:txBody>
          <a:bodyPr/>
          <a:lstStyle/>
          <a:p>
            <a:pPr algn="r"/>
            <a:fld id="{0EF4C3D6-6C26-4ECF-8F30-B2D680084FE4}" type="slidenum">
              <a:rPr lang="tr-TR" smtClean="0"/>
              <a:pPr algn="r"/>
              <a:t>35</a:t>
            </a:fld>
            <a:endParaRPr lang="tr-TR" dirty="0"/>
          </a:p>
        </p:txBody>
      </p:sp>
      <p:pic>
        <p:nvPicPr>
          <p:cNvPr id="5" name="Picture 4">
            <a:extLst>
              <a:ext uri="{FF2B5EF4-FFF2-40B4-BE49-F238E27FC236}">
                <a16:creationId xmlns:a16="http://schemas.microsoft.com/office/drawing/2014/main" id="{03864529-E199-0669-FBD6-A2C981315A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4759181"/>
            <a:ext cx="9388936" cy="175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759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E652E7-3370-4E3A-8807-37A108590514}"/>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Scheduler</a:t>
            </a:r>
            <a:endParaRPr lang="tr-TR" b="1" dirty="0"/>
          </a:p>
        </p:txBody>
      </p:sp>
      <p:sp>
        <p:nvSpPr>
          <p:cNvPr id="3" name="İçerik Yer Tutucusu 2">
            <a:extLst>
              <a:ext uri="{FF2B5EF4-FFF2-40B4-BE49-F238E27FC236}">
                <a16:creationId xmlns:a16="http://schemas.microsoft.com/office/drawing/2014/main" id="{B83B2553-FAFB-C1D4-B075-D8A523DFE900}"/>
              </a:ext>
            </a:extLst>
          </p:cNvPr>
          <p:cNvSpPr>
            <a:spLocks noGrp="1"/>
          </p:cNvSpPr>
          <p:nvPr>
            <p:ph idx="1"/>
          </p:nvPr>
        </p:nvSpPr>
        <p:spPr>
          <a:xfrm>
            <a:off x="1141412" y="4760913"/>
            <a:ext cx="9905999" cy="1030288"/>
          </a:xfrm>
        </p:spPr>
        <p:txBody>
          <a:bodyPr/>
          <a:lstStyle/>
          <a:p>
            <a:pPr marL="0" indent="0">
              <a:buNone/>
            </a:pPr>
            <a:r>
              <a:rPr lang="tr-TR" sz="2400" dirty="0" err="1">
                <a:latin typeface="Times New Roman" panose="02020603050405020304" pitchFamily="18" charset="0"/>
                <a:ea typeface="Microsoft YaHei" pitchFamily="2"/>
                <a:cs typeface="Times New Roman" panose="02020603050405020304" pitchFamily="18" charset="0"/>
              </a:rPr>
              <a:t>HPOScheduler’ın</a:t>
            </a:r>
            <a:r>
              <a:rPr lang="tr-TR" sz="2400" dirty="0">
                <a:latin typeface="Times New Roman" panose="02020603050405020304" pitchFamily="18" charset="0"/>
                <a:ea typeface="Microsoft YaHei" pitchFamily="2"/>
                <a:cs typeface="Times New Roman" panose="02020603050405020304" pitchFamily="18" charset="0"/>
              </a:rPr>
              <a:t> amacı, </a:t>
            </a:r>
            <a:r>
              <a:rPr lang="tr-TR" sz="2400" b="1" dirty="0">
                <a:latin typeface="Times New Roman" panose="02020603050405020304" pitchFamily="18" charset="0"/>
                <a:ea typeface="Microsoft YaHei" pitchFamily="2"/>
                <a:cs typeface="Times New Roman" panose="02020603050405020304" pitchFamily="18" charset="0"/>
              </a:rPr>
              <a:t>kaynakları en verimli şekilde kullanmak</a:t>
            </a:r>
            <a:r>
              <a:rPr lang="tr-TR" sz="2400" dirty="0">
                <a:latin typeface="Times New Roman" panose="02020603050405020304" pitchFamily="18" charset="0"/>
                <a:ea typeface="Microsoft YaHei" pitchFamily="2"/>
                <a:cs typeface="Times New Roman" panose="02020603050405020304" pitchFamily="18" charset="0"/>
              </a:rPr>
              <a:t> ve optimizasyon sürecini yönetmektir.</a:t>
            </a:r>
          </a:p>
          <a:p>
            <a:endParaRPr lang="tr-TR" dirty="0"/>
          </a:p>
        </p:txBody>
      </p:sp>
      <p:sp>
        <p:nvSpPr>
          <p:cNvPr id="4" name="Slayt Numarası Yer Tutucusu 3">
            <a:extLst>
              <a:ext uri="{FF2B5EF4-FFF2-40B4-BE49-F238E27FC236}">
                <a16:creationId xmlns:a16="http://schemas.microsoft.com/office/drawing/2014/main" id="{B808A734-8254-3C42-DB1E-22717F5406E5}"/>
              </a:ext>
            </a:extLst>
          </p:cNvPr>
          <p:cNvSpPr>
            <a:spLocks noGrp="1"/>
          </p:cNvSpPr>
          <p:nvPr>
            <p:ph type="sldNum" sz="quarter" idx="12"/>
          </p:nvPr>
        </p:nvSpPr>
        <p:spPr/>
        <p:txBody>
          <a:bodyPr/>
          <a:lstStyle/>
          <a:p>
            <a:pPr algn="r"/>
            <a:fld id="{0EF4C3D6-6C26-4ECF-8F30-B2D680084FE4}" type="slidenum">
              <a:rPr lang="tr-TR" smtClean="0"/>
              <a:pPr algn="r"/>
              <a:t>36</a:t>
            </a:fld>
            <a:endParaRPr lang="tr-TR" dirty="0"/>
          </a:p>
        </p:txBody>
      </p:sp>
      <p:pic>
        <p:nvPicPr>
          <p:cNvPr id="5" name="Picture 3">
            <a:extLst>
              <a:ext uri="{FF2B5EF4-FFF2-40B4-BE49-F238E27FC236}">
                <a16:creationId xmlns:a16="http://schemas.microsoft.com/office/drawing/2014/main" id="{A160845D-F3C8-960D-63CA-192D250313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2126464"/>
            <a:ext cx="9905998" cy="254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308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613145-C56E-2899-9E48-CF544E529D8A}"/>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Tuner</a:t>
            </a:r>
            <a:endParaRPr lang="tr-TR" b="1" dirty="0"/>
          </a:p>
        </p:txBody>
      </p:sp>
      <p:sp>
        <p:nvSpPr>
          <p:cNvPr id="3" name="İçerik Yer Tutucusu 2">
            <a:extLst>
              <a:ext uri="{FF2B5EF4-FFF2-40B4-BE49-F238E27FC236}">
                <a16:creationId xmlns:a16="http://schemas.microsoft.com/office/drawing/2014/main" id="{66E78067-6534-960C-B300-91C6477ACEE2}"/>
              </a:ext>
            </a:extLst>
          </p:cNvPr>
          <p:cNvSpPr>
            <a:spLocks noGrp="1"/>
          </p:cNvSpPr>
          <p:nvPr>
            <p:ph idx="1"/>
          </p:nvPr>
        </p:nvSpPr>
        <p:spPr/>
        <p:txBody>
          <a:bodyPr>
            <a:normAutofit/>
          </a:bodyPr>
          <a:lstStyle/>
          <a:p>
            <a:pPr marL="0" indent="0">
              <a:buNone/>
            </a:pPr>
            <a:r>
              <a:rPr lang="tr-TR" sz="2800" dirty="0" err="1">
                <a:solidFill>
                  <a:sysClr val="windowText" lastClr="000000"/>
                </a:solidFill>
                <a:latin typeface="Times New Roman" panose="02020603050405020304" pitchFamily="18" charset="0"/>
                <a:cs typeface="Times New Roman" panose="02020603050405020304" pitchFamily="18" charset="0"/>
              </a:rPr>
              <a:t>Tuner</a:t>
            </a:r>
            <a:r>
              <a:rPr lang="tr-TR" sz="2800" dirty="0">
                <a:solidFill>
                  <a:sysClr val="windowText" lastClr="000000"/>
                </a:solidFill>
                <a:latin typeface="Times New Roman" panose="02020603050405020304" pitchFamily="18" charset="0"/>
                <a:cs typeface="Times New Roman" panose="02020603050405020304" pitchFamily="18" charset="0"/>
              </a:rPr>
              <a:t> </a:t>
            </a:r>
            <a:r>
              <a:rPr lang="tr-TR" sz="2800" dirty="0" err="1">
                <a:solidFill>
                  <a:sysClr val="windowText" lastClr="000000"/>
                </a:solidFill>
                <a:latin typeface="Times New Roman" panose="02020603050405020304" pitchFamily="18" charset="0"/>
                <a:cs typeface="Times New Roman" panose="02020603050405020304" pitchFamily="18" charset="0"/>
              </a:rPr>
              <a:t>hiperparametre</a:t>
            </a:r>
            <a:r>
              <a:rPr lang="tr-TR" sz="2800" dirty="0">
                <a:solidFill>
                  <a:sysClr val="windowText" lastClr="000000"/>
                </a:solidFill>
                <a:latin typeface="Times New Roman" panose="02020603050405020304" pitchFamily="18" charset="0"/>
                <a:cs typeface="Times New Roman" panose="02020603050405020304" pitchFamily="18" charset="0"/>
              </a:rPr>
              <a:t> optimizasyonu sürecinde </a:t>
            </a:r>
            <a:r>
              <a:rPr lang="tr-TR" sz="2800" dirty="0" err="1">
                <a:solidFill>
                  <a:sysClr val="windowText" lastClr="000000"/>
                </a:solidFill>
                <a:latin typeface="Times New Roman" panose="02020603050405020304" pitchFamily="18" charset="0"/>
                <a:cs typeface="Times New Roman" panose="02020603050405020304" pitchFamily="18" charset="0"/>
              </a:rPr>
              <a:t>Scheduler</a:t>
            </a:r>
            <a:r>
              <a:rPr lang="tr-TR" sz="2800" dirty="0">
                <a:solidFill>
                  <a:sysClr val="windowText" lastClr="000000"/>
                </a:solidFill>
                <a:latin typeface="Times New Roman" panose="02020603050405020304" pitchFamily="18" charset="0"/>
                <a:cs typeface="Times New Roman" panose="02020603050405020304" pitchFamily="18" charset="0"/>
              </a:rPr>
              <a:t>(zamanlayıcı)  ve </a:t>
            </a:r>
            <a:r>
              <a:rPr lang="tr-TR" sz="2800" dirty="0" err="1">
                <a:solidFill>
                  <a:sysClr val="windowText" lastClr="000000"/>
                </a:solidFill>
                <a:latin typeface="Times New Roman" panose="02020603050405020304" pitchFamily="18" charset="0"/>
                <a:cs typeface="Times New Roman" panose="02020603050405020304" pitchFamily="18" charset="0"/>
              </a:rPr>
              <a:t>Search</a:t>
            </a:r>
            <a:r>
              <a:rPr lang="tr-TR" sz="2800" dirty="0">
                <a:solidFill>
                  <a:sysClr val="windowText" lastClr="000000"/>
                </a:solidFill>
                <a:latin typeface="Times New Roman" panose="02020603050405020304" pitchFamily="18" charset="0"/>
                <a:cs typeface="Times New Roman" panose="02020603050405020304" pitchFamily="18" charset="0"/>
              </a:rPr>
              <a:t>(Arayıcı) bileşenlerini çalıştıran, ayrıca sonuçları takip eden bir bileşendir. Farklı </a:t>
            </a:r>
            <a:r>
              <a:rPr lang="tr-TR" sz="2800" dirty="0" err="1">
                <a:solidFill>
                  <a:sysClr val="windowText" lastClr="000000"/>
                </a:solidFill>
                <a:latin typeface="Times New Roman" panose="02020603050405020304" pitchFamily="18" charset="0"/>
                <a:cs typeface="Times New Roman" panose="02020603050405020304" pitchFamily="18" charset="0"/>
              </a:rPr>
              <a:t>hiperparametre</a:t>
            </a:r>
            <a:r>
              <a:rPr lang="tr-TR" sz="2800" dirty="0">
                <a:solidFill>
                  <a:sysClr val="windowText" lastClr="000000"/>
                </a:solidFill>
                <a:latin typeface="Times New Roman" panose="02020603050405020304" pitchFamily="18" charset="0"/>
                <a:cs typeface="Times New Roman" panose="02020603050405020304" pitchFamily="18" charset="0"/>
              </a:rPr>
              <a:t> konfigürasyonlarını test etmek için denemeleri (</a:t>
            </a:r>
            <a:r>
              <a:rPr lang="tr-TR" sz="2800" dirty="0" err="1">
                <a:solidFill>
                  <a:sysClr val="windowText" lastClr="000000"/>
                </a:solidFill>
                <a:latin typeface="Times New Roman" panose="02020603050405020304" pitchFamily="18" charset="0"/>
                <a:cs typeface="Times New Roman" panose="02020603050405020304" pitchFamily="18" charset="0"/>
              </a:rPr>
              <a:t>trials</a:t>
            </a:r>
            <a:r>
              <a:rPr lang="tr-TR" sz="2800" dirty="0">
                <a:solidFill>
                  <a:sysClr val="windowText" lastClr="000000"/>
                </a:solidFill>
                <a:latin typeface="Times New Roman" panose="02020603050405020304" pitchFamily="18" charset="0"/>
                <a:cs typeface="Times New Roman" panose="02020603050405020304" pitchFamily="18" charset="0"/>
              </a:rPr>
              <a:t>) sırasıyla gerçekleştirir.</a:t>
            </a:r>
          </a:p>
        </p:txBody>
      </p:sp>
      <p:sp>
        <p:nvSpPr>
          <p:cNvPr id="4" name="Slayt Numarası Yer Tutucusu 3">
            <a:extLst>
              <a:ext uri="{FF2B5EF4-FFF2-40B4-BE49-F238E27FC236}">
                <a16:creationId xmlns:a16="http://schemas.microsoft.com/office/drawing/2014/main" id="{65A06F7D-66BD-CA94-AF7D-327306D01B8C}"/>
              </a:ext>
            </a:extLst>
          </p:cNvPr>
          <p:cNvSpPr>
            <a:spLocks noGrp="1"/>
          </p:cNvSpPr>
          <p:nvPr>
            <p:ph type="sldNum" sz="quarter" idx="12"/>
          </p:nvPr>
        </p:nvSpPr>
        <p:spPr/>
        <p:txBody>
          <a:bodyPr/>
          <a:lstStyle/>
          <a:p>
            <a:pPr algn="r"/>
            <a:fld id="{0EF4C3D6-6C26-4ECF-8F30-B2D680084FE4}" type="slidenum">
              <a:rPr lang="tr-TR" smtClean="0"/>
              <a:pPr algn="r"/>
              <a:t>37</a:t>
            </a:fld>
            <a:endParaRPr lang="tr-TR" dirty="0"/>
          </a:p>
        </p:txBody>
      </p:sp>
    </p:spTree>
    <p:extLst>
      <p:ext uri="{BB962C8B-B14F-4D97-AF65-F5344CB8AC3E}">
        <p14:creationId xmlns:p14="http://schemas.microsoft.com/office/powerpoint/2010/main" val="3812733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F2BE4773-6952-5C23-4AAE-605F82CECB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ayt Numarası Yer Tutucusu 3">
            <a:extLst>
              <a:ext uri="{FF2B5EF4-FFF2-40B4-BE49-F238E27FC236}">
                <a16:creationId xmlns:a16="http://schemas.microsoft.com/office/drawing/2014/main" id="{9CE32B0E-B0B8-E9A1-B613-10516A0CF339}"/>
              </a:ext>
            </a:extLst>
          </p:cNvPr>
          <p:cNvSpPr>
            <a:spLocks noGrp="1"/>
          </p:cNvSpPr>
          <p:nvPr>
            <p:ph type="sldNum" sz="quarter" idx="12"/>
          </p:nvPr>
        </p:nvSpPr>
        <p:spPr/>
        <p:txBody>
          <a:bodyPr/>
          <a:lstStyle/>
          <a:p>
            <a:pPr algn="r"/>
            <a:fld id="{0EF4C3D6-6C26-4ECF-8F30-B2D680084FE4}" type="slidenum">
              <a:rPr lang="tr-TR" smtClean="0"/>
              <a:pPr algn="r"/>
              <a:t>38</a:t>
            </a:fld>
            <a:endParaRPr lang="tr-TR" dirty="0"/>
          </a:p>
        </p:txBody>
      </p:sp>
    </p:spTree>
    <p:extLst>
      <p:ext uri="{BB962C8B-B14F-4D97-AF65-F5344CB8AC3E}">
        <p14:creationId xmlns:p14="http://schemas.microsoft.com/office/powerpoint/2010/main" val="454787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184C154B-C991-A28E-0AF7-8C99013D31CC}"/>
              </a:ext>
            </a:extLst>
          </p:cNvPr>
          <p:cNvSpPr>
            <a:spLocks noGrp="1"/>
          </p:cNvSpPr>
          <p:nvPr>
            <p:ph type="sldNum" sz="quarter" idx="12"/>
          </p:nvPr>
        </p:nvSpPr>
        <p:spPr/>
        <p:txBody>
          <a:bodyPr/>
          <a:lstStyle/>
          <a:p>
            <a:pPr algn="r"/>
            <a:fld id="{0EF4C3D6-6C26-4ECF-8F30-B2D680084FE4}" type="slidenum">
              <a:rPr lang="tr-TR" smtClean="0"/>
              <a:pPr algn="r"/>
              <a:t>39</a:t>
            </a:fld>
            <a:endParaRPr lang="tr-TR" dirty="0"/>
          </a:p>
        </p:txBody>
      </p:sp>
      <p:pic>
        <p:nvPicPr>
          <p:cNvPr id="5" name="Resim 4">
            <a:extLst>
              <a:ext uri="{FF2B5EF4-FFF2-40B4-BE49-F238E27FC236}">
                <a16:creationId xmlns:a16="http://schemas.microsoft.com/office/drawing/2014/main" id="{190AF60F-F5E2-2DB1-493E-B2B498847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01" y="4305376"/>
            <a:ext cx="2914650" cy="2257425"/>
          </a:xfrm>
          <a:prstGeom prst="rect">
            <a:avLst/>
          </a:prstGeom>
        </p:spPr>
      </p:pic>
      <p:pic>
        <p:nvPicPr>
          <p:cNvPr id="6" name="Resim 5">
            <a:extLst>
              <a:ext uri="{FF2B5EF4-FFF2-40B4-BE49-F238E27FC236}">
                <a16:creationId xmlns:a16="http://schemas.microsoft.com/office/drawing/2014/main" id="{256AD019-12FF-3386-8493-DB0D880C4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01" y="295199"/>
            <a:ext cx="10585442" cy="1189471"/>
          </a:xfrm>
          <a:prstGeom prst="rect">
            <a:avLst/>
          </a:prstGeom>
        </p:spPr>
      </p:pic>
      <p:pic>
        <p:nvPicPr>
          <p:cNvPr id="7" name="Resim 6">
            <a:extLst>
              <a:ext uri="{FF2B5EF4-FFF2-40B4-BE49-F238E27FC236}">
                <a16:creationId xmlns:a16="http://schemas.microsoft.com/office/drawing/2014/main" id="{E928DFFC-2923-0B3E-BAB0-DABAA87A7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143" y="1673326"/>
            <a:ext cx="3124200" cy="4895850"/>
          </a:xfrm>
          <a:prstGeom prst="rect">
            <a:avLst/>
          </a:prstGeom>
        </p:spPr>
      </p:pic>
      <p:pic>
        <p:nvPicPr>
          <p:cNvPr id="8" name="Resim 7">
            <a:extLst>
              <a:ext uri="{FF2B5EF4-FFF2-40B4-BE49-F238E27FC236}">
                <a16:creationId xmlns:a16="http://schemas.microsoft.com/office/drawing/2014/main" id="{8945A7EF-5D09-3165-37DC-BD5CC4316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901" y="1673326"/>
            <a:ext cx="2981325" cy="2266950"/>
          </a:xfrm>
          <a:prstGeom prst="rect">
            <a:avLst/>
          </a:prstGeom>
        </p:spPr>
      </p:pic>
      <p:pic>
        <p:nvPicPr>
          <p:cNvPr id="9" name="Resim 8">
            <a:extLst>
              <a:ext uri="{FF2B5EF4-FFF2-40B4-BE49-F238E27FC236}">
                <a16:creationId xmlns:a16="http://schemas.microsoft.com/office/drawing/2014/main" id="{8A56B0AE-2B9A-B895-0FD4-6435B6F264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422" y="2778226"/>
            <a:ext cx="2990850" cy="2324100"/>
          </a:xfrm>
          <a:prstGeom prst="rect">
            <a:avLst/>
          </a:prstGeom>
        </p:spPr>
      </p:pic>
    </p:spTree>
    <p:extLst>
      <p:ext uri="{BB962C8B-B14F-4D97-AF65-F5344CB8AC3E}">
        <p14:creationId xmlns:p14="http://schemas.microsoft.com/office/powerpoint/2010/main" val="3390032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27233C-82E8-8A19-5491-548296B75A79}"/>
              </a:ext>
            </a:extLst>
          </p:cNvPr>
          <p:cNvSpPr>
            <a:spLocks noGrp="1"/>
          </p:cNvSpPr>
          <p:nvPr>
            <p:ph type="title"/>
          </p:nvPr>
        </p:nvSpPr>
        <p:spPr/>
        <p:txBody>
          <a:bodyPr/>
          <a:lstStyle/>
          <a:p>
            <a:pPr algn="ctr"/>
            <a:r>
              <a:rPr lang="tr-TR" sz="3600" b="1" dirty="0" err="1">
                <a:latin typeface="Times New Roman" panose="02020603050405020304" pitchFamily="18" charset="0"/>
                <a:cs typeface="Times New Roman" panose="02020603050405020304" pitchFamily="18" charset="0"/>
              </a:rPr>
              <a:t>Hiperparametre</a:t>
            </a:r>
            <a:r>
              <a:rPr lang="tr-TR" sz="3600" b="1" dirty="0">
                <a:latin typeface="Times New Roman" panose="02020603050405020304" pitchFamily="18" charset="0"/>
                <a:cs typeface="Times New Roman" panose="02020603050405020304" pitchFamily="18" charset="0"/>
              </a:rPr>
              <a:t> Nedir?</a:t>
            </a:r>
            <a:endParaRPr lang="tr-TR" dirty="0"/>
          </a:p>
        </p:txBody>
      </p:sp>
      <p:sp>
        <p:nvSpPr>
          <p:cNvPr id="3" name="İçerik Yer Tutucusu 2">
            <a:extLst>
              <a:ext uri="{FF2B5EF4-FFF2-40B4-BE49-F238E27FC236}">
                <a16:creationId xmlns:a16="http://schemas.microsoft.com/office/drawing/2014/main" id="{6E242DBE-0D52-4482-53A3-C25B966BC400}"/>
              </a:ext>
            </a:extLst>
          </p:cNvPr>
          <p:cNvSpPr>
            <a:spLocks noGrp="1"/>
          </p:cNvSpPr>
          <p:nvPr>
            <p:ph idx="1"/>
          </p:nvPr>
        </p:nvSpPr>
        <p:spPr>
          <a:xfrm>
            <a:off x="1141413" y="2164097"/>
            <a:ext cx="9905999" cy="4142394"/>
          </a:xfrm>
        </p:spPr>
        <p:txBody>
          <a:bodyPr>
            <a:noAutofit/>
          </a:bodyPr>
          <a:lstStyle/>
          <a:p>
            <a:pPr marL="0" indent="0">
              <a:buNone/>
            </a:pPr>
            <a:r>
              <a:rPr lang="tr-TR" dirty="0" err="1">
                <a:latin typeface="Times New Roman" panose="02020603050405020304" pitchFamily="18" charset="0"/>
                <a:cs typeface="Times New Roman" panose="02020603050405020304" pitchFamily="18" charset="0"/>
              </a:rPr>
              <a:t>Hiperparametreler</a:t>
            </a:r>
            <a:r>
              <a:rPr lang="tr-TR" dirty="0">
                <a:latin typeface="Times New Roman" panose="02020603050405020304" pitchFamily="18" charset="0"/>
                <a:cs typeface="Times New Roman" panose="02020603050405020304" pitchFamily="18" charset="0"/>
              </a:rPr>
              <a:t>, model eğitilmeden önce belirlenen ve modelin nasıl çalışacağını etkileyen ayarlardır. Örneğin:</a:t>
            </a:r>
          </a:p>
          <a:p>
            <a:pPr marL="742950" lvl="1" indent="-285750">
              <a:buFont typeface="Arial" panose="020B0604020202020204" pitchFamily="34" charset="0"/>
              <a:buChar char="•"/>
            </a:pPr>
            <a:r>
              <a:rPr lang="tr-TR" sz="2400" b="1" dirty="0">
                <a:latin typeface="Times New Roman" panose="02020603050405020304" pitchFamily="18" charset="0"/>
                <a:cs typeface="Times New Roman" panose="02020603050405020304" pitchFamily="18" charset="0"/>
              </a:rPr>
              <a:t>KNN algoritmasında</a:t>
            </a:r>
            <a:r>
              <a:rPr lang="tr-TR" sz="2400" dirty="0">
                <a:latin typeface="Times New Roman" panose="02020603050405020304" pitchFamily="18" charset="0"/>
                <a:cs typeface="Times New Roman" panose="02020603050405020304" pitchFamily="18" charset="0"/>
              </a:rPr>
              <a:t> komşu sayısı (k değeri).</a:t>
            </a:r>
          </a:p>
          <a:p>
            <a:pPr marL="742950" lvl="1" indent="-285750">
              <a:buFont typeface="Arial" panose="020B0604020202020204" pitchFamily="34" charset="0"/>
              <a:buChar char="•"/>
            </a:pPr>
            <a:r>
              <a:rPr lang="tr-TR" sz="2400" b="1" dirty="0">
                <a:latin typeface="Times New Roman" panose="02020603050405020304" pitchFamily="18" charset="0"/>
                <a:cs typeface="Times New Roman" panose="02020603050405020304" pitchFamily="18" charset="0"/>
              </a:rPr>
              <a:t>SVM algoritmasında</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kernel</a:t>
            </a:r>
            <a:r>
              <a:rPr lang="tr-TR" sz="2400" dirty="0">
                <a:latin typeface="Times New Roman" panose="02020603050405020304" pitchFamily="18" charset="0"/>
                <a:cs typeface="Times New Roman" panose="02020603050405020304" pitchFamily="18" charset="0"/>
              </a:rPr>
              <a:t> fonksiyonu.</a:t>
            </a:r>
          </a:p>
          <a:p>
            <a:pPr marL="0" indent="0">
              <a:buNone/>
            </a:pPr>
            <a:r>
              <a:rPr lang="tr-TR" b="1" dirty="0">
                <a:latin typeface="Times New Roman" panose="02020603050405020304" pitchFamily="18" charset="0"/>
                <a:cs typeface="Times New Roman" panose="02020603050405020304" pitchFamily="18" charset="0"/>
              </a:rPr>
              <a:t>Parametrelerden farkı:</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Hiperparametreler</a:t>
            </a:r>
            <a:r>
              <a:rPr lang="tr-TR" dirty="0">
                <a:latin typeface="Times New Roman" panose="02020603050405020304" pitchFamily="18" charset="0"/>
                <a:cs typeface="Times New Roman" panose="02020603050405020304" pitchFamily="18" charset="0"/>
              </a:rPr>
              <a:t> model eğitimi sırasında öğrenilmez, önceden belirlenir. </a:t>
            </a:r>
            <a:r>
              <a:rPr lang="tr-TR" sz="2400" dirty="0">
                <a:latin typeface="Times New Roman" panose="02020603050405020304" pitchFamily="18" charset="0"/>
                <a:cs typeface="Times New Roman" panose="02020603050405020304" pitchFamily="18" charset="0"/>
              </a:rPr>
              <a:t>Örneğin:</a:t>
            </a:r>
          </a:p>
          <a:p>
            <a:pPr marL="1143000" lvl="2" indent="-228600">
              <a:buFont typeface="Arial" panose="020B0604020202020204" pitchFamily="34" charset="0"/>
              <a:buChar char="•"/>
            </a:pPr>
            <a:r>
              <a:rPr lang="tr-TR" sz="2400" b="1" dirty="0">
                <a:latin typeface="Times New Roman" panose="02020603050405020304" pitchFamily="18" charset="0"/>
                <a:cs typeface="Times New Roman" panose="02020603050405020304" pitchFamily="18" charset="0"/>
              </a:rPr>
              <a:t>KNN:</a:t>
            </a:r>
            <a:r>
              <a:rPr lang="tr-TR" sz="2400" dirty="0">
                <a:latin typeface="Times New Roman" panose="02020603050405020304" pitchFamily="18" charset="0"/>
                <a:cs typeface="Times New Roman" panose="02020603050405020304" pitchFamily="18" charset="0"/>
              </a:rPr>
              <a:t> Komşu sayısı ve mesafe metriği.</a:t>
            </a:r>
          </a:p>
          <a:p>
            <a:pPr marL="1143000" lvl="2" indent="-228600">
              <a:buFont typeface="Arial" panose="020B0604020202020204" pitchFamily="34" charset="0"/>
              <a:buChar char="•"/>
            </a:pPr>
            <a:r>
              <a:rPr lang="tr-TR" sz="2400" b="1" dirty="0" err="1">
                <a:latin typeface="Times New Roman" panose="02020603050405020304" pitchFamily="18" charset="0"/>
                <a:cs typeface="Times New Roman" panose="02020603050405020304" pitchFamily="18" charset="0"/>
              </a:rPr>
              <a:t>Logistic</a:t>
            </a: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Regression</a:t>
            </a:r>
            <a:r>
              <a:rPr lang="tr-TR" sz="2400" b="1" dirty="0">
                <a:latin typeface="Times New Roman" panose="02020603050405020304" pitchFamily="18" charset="0"/>
                <a:cs typeface="Times New Roman" panose="02020603050405020304" pitchFamily="18" charset="0"/>
              </a:rPr>
              <a:t>:</a:t>
            </a:r>
            <a:r>
              <a:rPr lang="tr-TR" sz="2400" dirty="0">
                <a:latin typeface="Times New Roman" panose="02020603050405020304" pitchFamily="18" charset="0"/>
                <a:cs typeface="Times New Roman" panose="02020603050405020304" pitchFamily="18" charset="0"/>
              </a:rPr>
              <a:t> Öğrenme oranı ve düzenleme katsayısı.</a:t>
            </a:r>
          </a:p>
        </p:txBody>
      </p:sp>
      <p:sp>
        <p:nvSpPr>
          <p:cNvPr id="4" name="Slayt Numarası Yer Tutucusu 3">
            <a:extLst>
              <a:ext uri="{FF2B5EF4-FFF2-40B4-BE49-F238E27FC236}">
                <a16:creationId xmlns:a16="http://schemas.microsoft.com/office/drawing/2014/main" id="{FEC33C17-D70E-E55E-254B-80D392B63190}"/>
              </a:ext>
            </a:extLst>
          </p:cNvPr>
          <p:cNvSpPr>
            <a:spLocks noGrp="1"/>
          </p:cNvSpPr>
          <p:nvPr>
            <p:ph type="sldNum" sz="quarter" idx="12"/>
          </p:nvPr>
        </p:nvSpPr>
        <p:spPr/>
        <p:txBody>
          <a:bodyPr/>
          <a:lstStyle/>
          <a:p>
            <a:pPr algn="r"/>
            <a:fld id="{0EF4C3D6-6C26-4ECF-8F30-B2D680084FE4}" type="slidenum">
              <a:rPr lang="tr-TR" smtClean="0"/>
              <a:pPr algn="r"/>
              <a:t>4</a:t>
            </a:fld>
            <a:endParaRPr lang="tr-TR" dirty="0"/>
          </a:p>
        </p:txBody>
      </p:sp>
    </p:spTree>
    <p:extLst>
      <p:ext uri="{BB962C8B-B14F-4D97-AF65-F5344CB8AC3E}">
        <p14:creationId xmlns:p14="http://schemas.microsoft.com/office/powerpoint/2010/main" val="652224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CE728D-4B04-C711-ECC1-19383CAFC8C6}"/>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Syne</a:t>
            </a:r>
            <a:r>
              <a:rPr lang="tr-TR" b="1" dirty="0">
                <a:solidFill>
                  <a:sysClr val="windowText" lastClr="000000"/>
                </a:solidFill>
                <a:latin typeface="Times New Roman" panose="02020603050405020304" pitchFamily="18" charset="0"/>
                <a:cs typeface="Times New Roman" panose="02020603050405020304" pitchFamily="18" charset="0"/>
              </a:rPr>
              <a:t> </a:t>
            </a:r>
            <a:r>
              <a:rPr lang="tr-TR" b="1" dirty="0" err="1">
                <a:solidFill>
                  <a:sysClr val="windowText" lastClr="000000"/>
                </a:solidFill>
                <a:latin typeface="Times New Roman" panose="02020603050405020304" pitchFamily="18" charset="0"/>
                <a:cs typeface="Times New Roman" panose="02020603050405020304" pitchFamily="18" charset="0"/>
              </a:rPr>
              <a:t>Tune</a:t>
            </a:r>
            <a:endParaRPr lang="tr-TR" b="1" dirty="0"/>
          </a:p>
        </p:txBody>
      </p:sp>
      <p:sp>
        <p:nvSpPr>
          <p:cNvPr id="3" name="İçerik Yer Tutucusu 2">
            <a:extLst>
              <a:ext uri="{FF2B5EF4-FFF2-40B4-BE49-F238E27FC236}">
                <a16:creationId xmlns:a16="http://schemas.microsoft.com/office/drawing/2014/main" id="{E846EFE0-57FA-0813-4A6F-FA482EEC5321}"/>
              </a:ext>
            </a:extLst>
          </p:cNvPr>
          <p:cNvSpPr>
            <a:spLocks noGrp="1"/>
          </p:cNvSpPr>
          <p:nvPr>
            <p:ph idx="1"/>
          </p:nvPr>
        </p:nvSpPr>
        <p:spPr/>
        <p:txBody>
          <a:bodyPr>
            <a:noAutofit/>
          </a:bodyPr>
          <a:lstStyle/>
          <a:p>
            <a:pPr marL="0" indent="0">
              <a:buNone/>
            </a:pPr>
            <a:r>
              <a:rPr lang="tr-TR" sz="2800" dirty="0">
                <a:solidFill>
                  <a:sysClr val="windowText" lastClr="000000"/>
                </a:solidFill>
                <a:latin typeface="Times New Roman" panose="02020603050405020304" pitchFamily="18" charset="0"/>
                <a:cs typeface="Times New Roman" panose="02020603050405020304" pitchFamily="18" charset="0"/>
              </a:rPr>
              <a:t>Üzerinde durduğumuz bu kod örneği temel bir HPO işlemidir. Karmaşık ve paralel çalışması gereken projelerde </a:t>
            </a:r>
            <a:r>
              <a:rPr lang="tr-TR" sz="2800" dirty="0" err="1">
                <a:solidFill>
                  <a:sysClr val="windowText" lastClr="000000"/>
                </a:solidFill>
                <a:latin typeface="Times New Roman" panose="02020603050405020304" pitchFamily="18" charset="0"/>
                <a:cs typeface="Times New Roman" panose="02020603050405020304" pitchFamily="18" charset="0"/>
              </a:rPr>
              <a:t>Syne</a:t>
            </a:r>
            <a:r>
              <a:rPr lang="tr-TR" sz="2800" dirty="0">
                <a:solidFill>
                  <a:sysClr val="windowText" lastClr="000000"/>
                </a:solidFill>
                <a:latin typeface="Times New Roman" panose="02020603050405020304" pitchFamily="18" charset="0"/>
                <a:cs typeface="Times New Roman" panose="02020603050405020304" pitchFamily="18" charset="0"/>
              </a:rPr>
              <a:t> </a:t>
            </a:r>
            <a:r>
              <a:rPr lang="tr-TR" sz="2800" dirty="0" err="1">
                <a:solidFill>
                  <a:sysClr val="windowText" lastClr="000000"/>
                </a:solidFill>
                <a:latin typeface="Times New Roman" panose="02020603050405020304" pitchFamily="18" charset="0"/>
                <a:cs typeface="Times New Roman" panose="02020603050405020304" pitchFamily="18" charset="0"/>
              </a:rPr>
              <a:t>tune</a:t>
            </a:r>
            <a:r>
              <a:rPr lang="tr-TR" sz="2800" dirty="0">
                <a:solidFill>
                  <a:sysClr val="windowText" lastClr="000000"/>
                </a:solidFill>
                <a:latin typeface="Times New Roman" panose="02020603050405020304" pitchFamily="18" charset="0"/>
                <a:cs typeface="Times New Roman" panose="02020603050405020304" pitchFamily="18" charset="0"/>
              </a:rPr>
              <a:t> gibi araçlar daha sık kullanılır. </a:t>
            </a:r>
            <a:r>
              <a:rPr lang="tr-TR" sz="2800" dirty="0" err="1">
                <a:solidFill>
                  <a:sysClr val="windowText" lastClr="000000"/>
                </a:solidFill>
                <a:latin typeface="Times New Roman" panose="02020603050405020304" pitchFamily="18" charset="0"/>
                <a:cs typeface="Times New Roman" panose="02020603050405020304" pitchFamily="18" charset="0"/>
              </a:rPr>
              <a:t>Syne</a:t>
            </a:r>
            <a:r>
              <a:rPr lang="tr-TR" sz="2800" dirty="0">
                <a:solidFill>
                  <a:sysClr val="windowText" lastClr="000000"/>
                </a:solidFill>
                <a:latin typeface="Times New Roman" panose="02020603050405020304" pitchFamily="18" charset="0"/>
                <a:cs typeface="Times New Roman" panose="02020603050405020304" pitchFamily="18" charset="0"/>
              </a:rPr>
              <a:t> </a:t>
            </a:r>
            <a:r>
              <a:rPr lang="tr-TR" sz="2800" dirty="0" err="1">
                <a:solidFill>
                  <a:sysClr val="windowText" lastClr="000000"/>
                </a:solidFill>
                <a:latin typeface="Times New Roman" panose="02020603050405020304" pitchFamily="18" charset="0"/>
                <a:cs typeface="Times New Roman" panose="02020603050405020304" pitchFamily="18" charset="0"/>
              </a:rPr>
              <a:t>tune</a:t>
            </a:r>
            <a:r>
              <a:rPr lang="tr-TR" sz="2800" dirty="0">
                <a:solidFill>
                  <a:sysClr val="windowText" lastClr="000000"/>
                </a:solidFill>
                <a:latin typeface="Times New Roman" panose="02020603050405020304" pitchFamily="18" charset="0"/>
                <a:cs typeface="Times New Roman" panose="02020603050405020304" pitchFamily="18" charset="0"/>
              </a:rPr>
              <a:t> optimizasyon süreçlerinin etkinliğini arttırabilir, dağıtık çalışma sayesinde , tek bir makine sınırlı sayıda denemeyi test etmek yerine, yüzlerce veya binlerce denemeyi paralel olarak yürütebilirsiniz. Bu, daha kısa sürede çok daha fazla konfigürasyonu test etmenizi sağlar.</a:t>
            </a:r>
          </a:p>
          <a:p>
            <a:endParaRPr lang="tr-TR" sz="28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A16EADCF-31A3-34F8-4AFA-E2436286887B}"/>
              </a:ext>
            </a:extLst>
          </p:cNvPr>
          <p:cNvSpPr>
            <a:spLocks noGrp="1"/>
          </p:cNvSpPr>
          <p:nvPr>
            <p:ph type="sldNum" sz="quarter" idx="12"/>
          </p:nvPr>
        </p:nvSpPr>
        <p:spPr/>
        <p:txBody>
          <a:bodyPr/>
          <a:lstStyle/>
          <a:p>
            <a:pPr algn="r"/>
            <a:fld id="{0EF4C3D6-6C26-4ECF-8F30-B2D680084FE4}" type="slidenum">
              <a:rPr lang="tr-TR" smtClean="0"/>
              <a:pPr algn="r"/>
              <a:t>40</a:t>
            </a:fld>
            <a:endParaRPr lang="tr-TR" dirty="0"/>
          </a:p>
        </p:txBody>
      </p:sp>
    </p:spTree>
    <p:extLst>
      <p:ext uri="{BB962C8B-B14F-4D97-AF65-F5344CB8AC3E}">
        <p14:creationId xmlns:p14="http://schemas.microsoft.com/office/powerpoint/2010/main" val="2893199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0424A3-C565-BBB2-C274-2BA06D15C491}"/>
              </a:ext>
            </a:extLst>
          </p:cNvPr>
          <p:cNvSpPr>
            <a:spLocks noGrp="1"/>
          </p:cNvSpPr>
          <p:nvPr>
            <p:ph type="title"/>
          </p:nvPr>
        </p:nvSpPr>
        <p:spPr/>
        <p:txBody>
          <a:bodyPr/>
          <a:lstStyle/>
          <a:p>
            <a:pPr algn="ctr"/>
            <a:r>
              <a:rPr lang="tr-TR" b="1" dirty="0" err="1">
                <a:solidFill>
                  <a:sysClr val="windowText" lastClr="000000"/>
                </a:solidFill>
                <a:latin typeface="Times New Roman" panose="02020603050405020304" pitchFamily="18" charset="0"/>
                <a:cs typeface="Times New Roman" panose="02020603050405020304" pitchFamily="18" charset="0"/>
              </a:rPr>
              <a:t>Syne</a:t>
            </a:r>
            <a:r>
              <a:rPr lang="tr-TR" b="1" dirty="0">
                <a:solidFill>
                  <a:sysClr val="windowText" lastClr="000000"/>
                </a:solidFill>
                <a:latin typeface="Times New Roman" panose="02020603050405020304" pitchFamily="18" charset="0"/>
                <a:cs typeface="Times New Roman" panose="02020603050405020304" pitchFamily="18" charset="0"/>
              </a:rPr>
              <a:t> </a:t>
            </a:r>
            <a:r>
              <a:rPr lang="tr-TR" b="1" dirty="0" err="1">
                <a:solidFill>
                  <a:sysClr val="windowText" lastClr="000000"/>
                </a:solidFill>
                <a:latin typeface="Times New Roman" panose="02020603050405020304" pitchFamily="18" charset="0"/>
                <a:cs typeface="Times New Roman" panose="02020603050405020304" pitchFamily="18" charset="0"/>
              </a:rPr>
              <a:t>Tune</a:t>
            </a:r>
            <a:endParaRPr lang="tr-TR" b="1" dirty="0"/>
          </a:p>
        </p:txBody>
      </p:sp>
      <p:sp>
        <p:nvSpPr>
          <p:cNvPr id="3" name="İçerik Yer Tutucusu 2">
            <a:extLst>
              <a:ext uri="{FF2B5EF4-FFF2-40B4-BE49-F238E27FC236}">
                <a16:creationId xmlns:a16="http://schemas.microsoft.com/office/drawing/2014/main" id="{25D9499D-204C-E19C-691C-897E24141C1E}"/>
              </a:ext>
            </a:extLst>
          </p:cNvPr>
          <p:cNvSpPr>
            <a:spLocks noGrp="1"/>
          </p:cNvSpPr>
          <p:nvPr>
            <p:ph idx="1"/>
          </p:nvPr>
        </p:nvSpPr>
        <p:spPr/>
        <p:txBody>
          <a:bodyPr>
            <a:normAutofit lnSpcReduction="10000"/>
          </a:bodyPr>
          <a:lstStyle/>
          <a:p>
            <a:pPr>
              <a:spcBef>
                <a:spcPts val="1714"/>
              </a:spcBef>
              <a:buSzPct val="45000"/>
              <a:buFont typeface="OpenSymbol"/>
              <a:buChar char="●"/>
              <a:defRPr/>
            </a:pPr>
            <a:r>
              <a:rPr lang="tr-TR" dirty="0" err="1">
                <a:solidFill>
                  <a:sysClr val="windowText" lastClr="000000"/>
                </a:solidFill>
                <a:latin typeface="Times New Roman" panose="02020603050405020304" pitchFamily="18" charset="0"/>
                <a:cs typeface="Times New Roman" panose="02020603050405020304" pitchFamily="18" charset="0"/>
              </a:rPr>
              <a:t>Syne</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Tune</a:t>
            </a:r>
            <a:r>
              <a:rPr lang="tr-TR" dirty="0">
                <a:solidFill>
                  <a:sysClr val="windowText" lastClr="000000"/>
                </a:solidFill>
                <a:latin typeface="Times New Roman" panose="02020603050405020304" pitchFamily="18" charset="0"/>
                <a:cs typeface="Times New Roman" panose="02020603050405020304" pitchFamily="18" charset="0"/>
              </a:rPr>
              <a:t> her denemenin ne kadar zaman aldığına ve kullanılan kaynaklara dair izleme yapar. Bu sayede daha verimli bir kaynak kullanımı sağlanabilir ve kaynaklar daha akıllıca yönetilebilir.</a:t>
            </a:r>
          </a:p>
          <a:p>
            <a:pPr>
              <a:spcBef>
                <a:spcPts val="1714"/>
              </a:spcBef>
              <a:buSzPct val="45000"/>
              <a:buFont typeface="OpenSymbol"/>
              <a:buChar char="●"/>
              <a:defRPr/>
            </a:pPr>
            <a:r>
              <a:rPr lang="tr-TR" dirty="0" err="1">
                <a:solidFill>
                  <a:sysClr val="windowText" lastClr="000000"/>
                </a:solidFill>
                <a:latin typeface="Times New Roman" panose="02020603050405020304" pitchFamily="18" charset="0"/>
                <a:cs typeface="Times New Roman" panose="02020603050405020304" pitchFamily="18" charset="0"/>
              </a:rPr>
              <a:t>Syne</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Tune</a:t>
            </a:r>
            <a:r>
              <a:rPr lang="tr-TR" dirty="0">
                <a:solidFill>
                  <a:sysClr val="windowText" lastClr="000000"/>
                </a:solidFill>
                <a:latin typeface="Times New Roman" panose="02020603050405020304" pitchFamily="18" charset="0"/>
                <a:cs typeface="Times New Roman" panose="02020603050405020304" pitchFamily="18" charset="0"/>
              </a:rPr>
              <a:t>, sadece rastgele arama (</a:t>
            </a:r>
            <a:r>
              <a:rPr lang="tr-TR" dirty="0" err="1">
                <a:solidFill>
                  <a:sysClr val="windowText" lastClr="000000"/>
                </a:solidFill>
                <a:latin typeface="Times New Roman" panose="02020603050405020304" pitchFamily="18" charset="0"/>
                <a:cs typeface="Times New Roman" panose="02020603050405020304" pitchFamily="18" charset="0"/>
              </a:rPr>
              <a:t>random</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search</a:t>
            </a:r>
            <a:r>
              <a:rPr lang="tr-TR" dirty="0">
                <a:solidFill>
                  <a:sysClr val="windowText" lastClr="000000"/>
                </a:solidFill>
                <a:latin typeface="Times New Roman" panose="02020603050405020304" pitchFamily="18" charset="0"/>
                <a:cs typeface="Times New Roman" panose="02020603050405020304" pitchFamily="18" charset="0"/>
              </a:rPr>
              <a:t>) gibi basit yöntemleri değil, aynı zamanda </a:t>
            </a:r>
            <a:r>
              <a:rPr lang="tr-TR" dirty="0" err="1">
                <a:solidFill>
                  <a:sysClr val="windowText" lastClr="000000"/>
                </a:solidFill>
                <a:latin typeface="Times New Roman" panose="02020603050405020304" pitchFamily="18" charset="0"/>
                <a:cs typeface="Times New Roman" panose="02020603050405020304" pitchFamily="18" charset="0"/>
              </a:rPr>
              <a:t>Bayesian</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Optimization</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Hyperband</a:t>
            </a:r>
            <a:r>
              <a:rPr lang="tr-TR" dirty="0">
                <a:solidFill>
                  <a:sysClr val="windowText" lastClr="000000"/>
                </a:solidFill>
                <a:latin typeface="Times New Roman" panose="02020603050405020304" pitchFamily="18" charset="0"/>
                <a:cs typeface="Times New Roman" panose="02020603050405020304" pitchFamily="18" charset="0"/>
              </a:rPr>
              <a:t> ve </a:t>
            </a:r>
            <a:r>
              <a:rPr lang="tr-TR" dirty="0" err="1">
                <a:solidFill>
                  <a:sysClr val="windowText" lastClr="000000"/>
                </a:solidFill>
                <a:latin typeface="Times New Roman" panose="02020603050405020304" pitchFamily="18" charset="0"/>
                <a:cs typeface="Times New Roman" panose="02020603050405020304" pitchFamily="18" charset="0"/>
              </a:rPr>
              <a:t>Asynchronous</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Successive</a:t>
            </a:r>
            <a:r>
              <a:rPr lang="tr-TR" dirty="0">
                <a:solidFill>
                  <a:sysClr val="windowText" lastClr="000000"/>
                </a:solidFill>
                <a:latin typeface="Times New Roman" panose="02020603050405020304" pitchFamily="18" charset="0"/>
                <a:cs typeface="Times New Roman" panose="02020603050405020304" pitchFamily="18" charset="0"/>
              </a:rPr>
              <a:t> </a:t>
            </a:r>
            <a:r>
              <a:rPr lang="tr-TR" dirty="0" err="1">
                <a:solidFill>
                  <a:sysClr val="windowText" lastClr="000000"/>
                </a:solidFill>
                <a:latin typeface="Times New Roman" panose="02020603050405020304" pitchFamily="18" charset="0"/>
                <a:cs typeface="Times New Roman" panose="02020603050405020304" pitchFamily="18" charset="0"/>
              </a:rPr>
              <a:t>Halving</a:t>
            </a:r>
            <a:r>
              <a:rPr lang="tr-TR" dirty="0">
                <a:solidFill>
                  <a:sysClr val="windowText" lastClr="000000"/>
                </a:solidFill>
                <a:latin typeface="Times New Roman" panose="02020603050405020304" pitchFamily="18" charset="0"/>
                <a:cs typeface="Times New Roman" panose="02020603050405020304" pitchFamily="18" charset="0"/>
              </a:rPr>
              <a:t> gibi daha gelişmiş optimizasyon algoritmalarını da destekler. Bu algoritmalar, daha akıllıca kararlar vererek daha hızlı ve daha verimli bir şekilde optimum sonuçlara ulaşılmasını sağlar.  </a:t>
            </a:r>
          </a:p>
        </p:txBody>
      </p:sp>
      <p:sp>
        <p:nvSpPr>
          <p:cNvPr id="4" name="Slayt Numarası Yer Tutucusu 3">
            <a:extLst>
              <a:ext uri="{FF2B5EF4-FFF2-40B4-BE49-F238E27FC236}">
                <a16:creationId xmlns:a16="http://schemas.microsoft.com/office/drawing/2014/main" id="{E8511B99-745D-B44D-15AE-95A98C99CEF4}"/>
              </a:ext>
            </a:extLst>
          </p:cNvPr>
          <p:cNvSpPr>
            <a:spLocks noGrp="1"/>
          </p:cNvSpPr>
          <p:nvPr>
            <p:ph type="sldNum" sz="quarter" idx="12"/>
          </p:nvPr>
        </p:nvSpPr>
        <p:spPr/>
        <p:txBody>
          <a:bodyPr/>
          <a:lstStyle/>
          <a:p>
            <a:pPr algn="r"/>
            <a:fld id="{0EF4C3D6-6C26-4ECF-8F30-B2D680084FE4}" type="slidenum">
              <a:rPr lang="tr-TR" smtClean="0"/>
              <a:pPr algn="r"/>
              <a:t>41</a:t>
            </a:fld>
            <a:endParaRPr lang="tr-TR" dirty="0"/>
          </a:p>
        </p:txBody>
      </p:sp>
    </p:spTree>
    <p:extLst>
      <p:ext uri="{BB962C8B-B14F-4D97-AF65-F5344CB8AC3E}">
        <p14:creationId xmlns:p14="http://schemas.microsoft.com/office/powerpoint/2010/main" val="3854158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55D606-7EDA-FEE1-0A1F-BB2E3E82A56C}"/>
              </a:ext>
            </a:extLst>
          </p:cNvPr>
          <p:cNvSpPr>
            <a:spLocks noGrp="1"/>
          </p:cNvSpPr>
          <p:nvPr>
            <p:ph type="title"/>
          </p:nvPr>
        </p:nvSpPr>
        <p:spPr/>
        <p:txBody>
          <a:bodyPr>
            <a:normAutofit fontScale="90000"/>
          </a:bodyPr>
          <a:lstStyle/>
          <a:p>
            <a:pPr algn="ct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HPO Algoritmalarının Performansının Kaydı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Bookeeping</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the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Performance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of HPO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Algorithms</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endParaRPr lang="tr-TR" b="1" dirty="0"/>
          </a:p>
        </p:txBody>
      </p:sp>
      <p:sp>
        <p:nvSpPr>
          <p:cNvPr id="3" name="İçerik Yer Tutucusu 2">
            <a:extLst>
              <a:ext uri="{FF2B5EF4-FFF2-40B4-BE49-F238E27FC236}">
                <a16:creationId xmlns:a16="http://schemas.microsoft.com/office/drawing/2014/main" id="{C3CEB0DA-9266-BA5F-5960-EEDDF77C9622}"/>
              </a:ext>
            </a:extLst>
          </p:cNvPr>
          <p:cNvSpPr>
            <a:spLocks noGrp="1"/>
          </p:cNvSpPr>
          <p:nvPr>
            <p:ph idx="1"/>
          </p:nvPr>
        </p:nvSpPr>
        <p:spPr>
          <a:xfrm>
            <a:off x="1141412" y="2249487"/>
            <a:ext cx="9905999" cy="3826848"/>
          </a:xfrm>
        </p:spPr>
        <p:txBody>
          <a:bodyPr>
            <a:noAutofit/>
          </a:bodyPr>
          <a:lstStyle/>
          <a:p>
            <a:pPr marL="0" indent="0">
              <a:buNone/>
            </a:pPr>
            <a:r>
              <a:rPr lang="tr-TR" sz="2600" dirty="0">
                <a:solidFill>
                  <a:sysClr val="windowText" lastClr="000000"/>
                </a:solidFill>
                <a:latin typeface="Times New Roman" panose="02020603050405020304" pitchFamily="18" charset="0"/>
                <a:cs typeface="Times New Roman" panose="02020603050405020304" pitchFamily="18" charset="0"/>
              </a:rPr>
              <a:t>Bu kısım, </a:t>
            </a:r>
            <a:r>
              <a:rPr lang="tr-TR" sz="2600" dirty="0" err="1">
                <a:solidFill>
                  <a:sysClr val="windowText" lastClr="000000"/>
                </a:solidFill>
                <a:latin typeface="Times New Roman" panose="02020603050405020304" pitchFamily="18" charset="0"/>
                <a:cs typeface="Times New Roman" panose="02020603050405020304" pitchFamily="18" charset="0"/>
              </a:rPr>
              <a:t>Hiperparametre</a:t>
            </a:r>
            <a:r>
              <a:rPr lang="tr-TR" sz="2600" dirty="0">
                <a:solidFill>
                  <a:sysClr val="windowText" lastClr="000000"/>
                </a:solidFill>
                <a:latin typeface="Times New Roman" panose="02020603050405020304" pitchFamily="18" charset="0"/>
                <a:cs typeface="Times New Roman" panose="02020603050405020304" pitchFamily="18" charset="0"/>
              </a:rPr>
              <a:t> Optimizasyon (HPO) algoritmalarının performansını değerlendirmek için önemli bir metodu açıklamaktadır. HPO algoritmalarında, her zaman en iyi performans gösteren yapılandırma (bu yapılandırma "</a:t>
            </a:r>
            <a:r>
              <a:rPr lang="tr-TR" sz="2600" dirty="0" err="1">
                <a:solidFill>
                  <a:sysClr val="windowText" lastClr="000000"/>
                </a:solidFill>
                <a:latin typeface="Times New Roman" panose="02020603050405020304" pitchFamily="18" charset="0"/>
                <a:cs typeface="Times New Roman" panose="02020603050405020304" pitchFamily="18" charset="0"/>
              </a:rPr>
              <a:t>incumbent</a:t>
            </a:r>
            <a:r>
              <a:rPr lang="tr-TR" sz="2600" dirty="0">
                <a:solidFill>
                  <a:sysClr val="windowText" lastClr="000000"/>
                </a:solidFill>
                <a:latin typeface="Times New Roman" panose="02020603050405020304" pitchFamily="18" charset="0"/>
                <a:cs typeface="Times New Roman" panose="02020603050405020304" pitchFamily="18" charset="0"/>
              </a:rPr>
              <a:t>" olarak adlandırılır) ve bu yapılandırmanın doğrulama hatası en önemli faktörlerdir. Ancak bu sadece bir yönüdür. HPO algoritmalarının etkinliğini daha derinlemesine incelemek için, algoritmanın ne kadar sürede bu "</a:t>
            </a:r>
            <a:r>
              <a:rPr lang="tr-TR" sz="2600" dirty="0" err="1">
                <a:solidFill>
                  <a:sysClr val="windowText" lastClr="000000"/>
                </a:solidFill>
                <a:latin typeface="Times New Roman" panose="02020603050405020304" pitchFamily="18" charset="0"/>
                <a:cs typeface="Times New Roman" panose="02020603050405020304" pitchFamily="18" charset="0"/>
              </a:rPr>
              <a:t>incumbent</a:t>
            </a:r>
            <a:r>
              <a:rPr lang="tr-TR" sz="2600" dirty="0">
                <a:solidFill>
                  <a:sysClr val="windowText" lastClr="000000"/>
                </a:solidFill>
                <a:latin typeface="Times New Roman" panose="02020603050405020304" pitchFamily="18" charset="0"/>
                <a:cs typeface="Times New Roman" panose="02020603050405020304" pitchFamily="18" charset="0"/>
              </a:rPr>
              <a:t>" yapılandırmayı bulduğuna da bakmak gerekir.</a:t>
            </a:r>
          </a:p>
        </p:txBody>
      </p:sp>
      <p:sp>
        <p:nvSpPr>
          <p:cNvPr id="4" name="Slayt Numarası Yer Tutucusu 3">
            <a:extLst>
              <a:ext uri="{FF2B5EF4-FFF2-40B4-BE49-F238E27FC236}">
                <a16:creationId xmlns:a16="http://schemas.microsoft.com/office/drawing/2014/main" id="{4092625C-2820-1C9D-7EA4-FB4F88B01293}"/>
              </a:ext>
            </a:extLst>
          </p:cNvPr>
          <p:cNvSpPr>
            <a:spLocks noGrp="1"/>
          </p:cNvSpPr>
          <p:nvPr>
            <p:ph type="sldNum" sz="quarter" idx="12"/>
          </p:nvPr>
        </p:nvSpPr>
        <p:spPr/>
        <p:txBody>
          <a:bodyPr/>
          <a:lstStyle/>
          <a:p>
            <a:pPr algn="r"/>
            <a:fld id="{0EF4C3D6-6C26-4ECF-8F30-B2D680084FE4}" type="slidenum">
              <a:rPr lang="tr-TR" smtClean="0"/>
              <a:pPr algn="r"/>
              <a:t>42</a:t>
            </a:fld>
            <a:endParaRPr lang="tr-TR" dirty="0"/>
          </a:p>
        </p:txBody>
      </p:sp>
    </p:spTree>
    <p:extLst>
      <p:ext uri="{BB962C8B-B14F-4D97-AF65-F5344CB8AC3E}">
        <p14:creationId xmlns:p14="http://schemas.microsoft.com/office/powerpoint/2010/main" val="1135665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587C9B-59F4-1F3B-6425-2E6B0F55EDFF}"/>
              </a:ext>
            </a:extLst>
          </p:cNvPr>
          <p:cNvSpPr>
            <a:spLocks noGrp="1"/>
          </p:cNvSpPr>
          <p:nvPr>
            <p:ph type="title"/>
          </p:nvPr>
        </p:nvSpPr>
        <p:spPr/>
        <p:txBody>
          <a:bodyPr>
            <a:normAutofit fontScale="90000"/>
          </a:bodyPr>
          <a:lstStyle/>
          <a:p>
            <a:pPr algn="ct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HPO Algoritmalarının Performansının Kaydı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Bookeeping</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the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Performance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of HPO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Algorithms</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endParaRPr lang="tr-TR" dirty="0"/>
          </a:p>
        </p:txBody>
      </p:sp>
      <p:sp>
        <p:nvSpPr>
          <p:cNvPr id="3" name="İçerik Yer Tutucusu 2">
            <a:extLst>
              <a:ext uri="{FF2B5EF4-FFF2-40B4-BE49-F238E27FC236}">
                <a16:creationId xmlns:a16="http://schemas.microsoft.com/office/drawing/2014/main" id="{F623C518-A1AB-9ADD-1B15-436A1324EFD8}"/>
              </a:ext>
            </a:extLst>
          </p:cNvPr>
          <p:cNvSpPr>
            <a:spLocks noGrp="1"/>
          </p:cNvSpPr>
          <p:nvPr>
            <p:ph idx="1"/>
          </p:nvPr>
        </p:nvSpPr>
        <p:spPr/>
        <p:txBody>
          <a:bodyPr>
            <a:noAutofit/>
          </a:bodyPr>
          <a:lstStyle/>
          <a:p>
            <a:pPr marL="0" indent="0">
              <a:spcBef>
                <a:spcPts val="1714"/>
              </a:spcBef>
              <a:buNone/>
              <a:defRPr/>
            </a:pPr>
            <a:r>
              <a:rPr lang="tr-TR" sz="2200" dirty="0">
                <a:solidFill>
                  <a:sysClr val="windowText" lastClr="000000"/>
                </a:solidFill>
                <a:latin typeface="Times New Roman" panose="02020603050405020304" pitchFamily="18" charset="0"/>
                <a:cs typeface="Times New Roman" panose="02020603050405020304" pitchFamily="18" charset="0"/>
              </a:rPr>
              <a:t>Buradaki odak, her iterasyonda geçen toplam süredir. Bu süre, iki bileşenden oluşur:</a:t>
            </a:r>
          </a:p>
          <a:p>
            <a:pPr marL="544664" indent="-217257">
              <a:spcBef>
                <a:spcPts val="1714"/>
              </a:spcBef>
              <a:buSzPct val="45000"/>
              <a:buFont typeface="OpenSymbol"/>
              <a:buChar char="●"/>
              <a:tabLst>
                <a:tab pos="1089328" algn="l"/>
              </a:tabLst>
              <a:defRPr/>
            </a:pPr>
            <a:r>
              <a:rPr lang="tr-TR" sz="2200" b="1" dirty="0">
                <a:solidFill>
                  <a:sysClr val="windowText" lastClr="000000"/>
                </a:solidFill>
                <a:latin typeface="Times New Roman" panose="02020603050405020304" pitchFamily="18" charset="0"/>
                <a:cs typeface="Times New Roman" panose="02020603050405020304" pitchFamily="18" charset="0"/>
              </a:rPr>
              <a:t>Değerlendirme Süresi (</a:t>
            </a:r>
            <a:r>
              <a:rPr lang="tr-TR" sz="2200" b="1" dirty="0" err="1">
                <a:solidFill>
                  <a:sysClr val="windowText" lastClr="000000"/>
                </a:solidFill>
                <a:latin typeface="Times New Roman" panose="02020603050405020304" pitchFamily="18" charset="0"/>
                <a:cs typeface="Times New Roman" panose="02020603050405020304" pitchFamily="18" charset="0"/>
              </a:rPr>
              <a:t>Objective</a:t>
            </a:r>
            <a:r>
              <a:rPr lang="tr-TR" sz="2200" b="1" dirty="0">
                <a:solidFill>
                  <a:sysClr val="windowText" lastClr="000000"/>
                </a:solidFill>
                <a:latin typeface="Times New Roman" panose="02020603050405020304" pitchFamily="18" charset="0"/>
                <a:cs typeface="Times New Roman" panose="02020603050405020304" pitchFamily="18" charset="0"/>
              </a:rPr>
              <a:t> Call):</a:t>
            </a:r>
            <a:r>
              <a:rPr lang="tr-TR" sz="2200" dirty="0">
                <a:solidFill>
                  <a:sysClr val="windowText" lastClr="000000"/>
                </a:solidFill>
                <a:latin typeface="Times New Roman" panose="02020603050405020304" pitchFamily="18" charset="0"/>
                <a:cs typeface="Times New Roman" panose="02020603050405020304" pitchFamily="18" charset="0"/>
              </a:rPr>
              <a:t> Bu, her parametre kombinasyonunun performansını test etmek için geçirilen zamandır. Yani algoritma, seçtiği parametre seti ile modelin doğruluğunu veya kaybını hesaplar.</a:t>
            </a:r>
          </a:p>
          <a:p>
            <a:pPr marL="544664" indent="-217257">
              <a:spcBef>
                <a:spcPts val="1714"/>
              </a:spcBef>
              <a:buSzPct val="45000"/>
              <a:buFont typeface="OpenSymbol"/>
              <a:buChar char="●"/>
              <a:tabLst>
                <a:tab pos="1089328" algn="l"/>
              </a:tabLst>
              <a:defRPr/>
            </a:pPr>
            <a:r>
              <a:rPr lang="tr-TR" sz="2200" b="1" dirty="0">
                <a:solidFill>
                  <a:sysClr val="windowText" lastClr="000000"/>
                </a:solidFill>
                <a:latin typeface="Times New Roman" panose="02020603050405020304" pitchFamily="18" charset="0"/>
                <a:cs typeface="Times New Roman" panose="02020603050405020304" pitchFamily="18" charset="0"/>
              </a:rPr>
              <a:t>Karar Verme Süresi (</a:t>
            </a:r>
            <a:r>
              <a:rPr lang="tr-TR" sz="2200" b="1" dirty="0" err="1">
                <a:solidFill>
                  <a:sysClr val="windowText" lastClr="000000"/>
                </a:solidFill>
                <a:latin typeface="Times New Roman" panose="02020603050405020304" pitchFamily="18" charset="0"/>
                <a:cs typeface="Times New Roman" panose="02020603050405020304" pitchFamily="18" charset="0"/>
              </a:rPr>
              <a:t>Scheduler.suggest</a:t>
            </a:r>
            <a:r>
              <a:rPr lang="tr-TR" sz="2200" b="1" dirty="0">
                <a:solidFill>
                  <a:sysClr val="windowText" lastClr="000000"/>
                </a:solidFill>
                <a:latin typeface="Times New Roman" panose="02020603050405020304" pitchFamily="18" charset="0"/>
                <a:cs typeface="Times New Roman" panose="02020603050405020304" pitchFamily="18" charset="0"/>
              </a:rPr>
              <a:t> Call):</a:t>
            </a:r>
            <a:r>
              <a:rPr lang="tr-TR" sz="2200" dirty="0">
                <a:solidFill>
                  <a:sysClr val="windowText" lastClr="000000"/>
                </a:solidFill>
                <a:latin typeface="Times New Roman" panose="02020603050405020304" pitchFamily="18" charset="0"/>
                <a:cs typeface="Times New Roman" panose="02020603050405020304" pitchFamily="18" charset="0"/>
              </a:rPr>
              <a:t> Bu, algoritmanın bir sonraki </a:t>
            </a:r>
            <a:r>
              <a:rPr lang="tr-TR" sz="2200" dirty="0" err="1">
                <a:solidFill>
                  <a:sysClr val="windowText" lastClr="000000"/>
                </a:solidFill>
                <a:latin typeface="Times New Roman" panose="02020603050405020304" pitchFamily="18" charset="0"/>
                <a:cs typeface="Times New Roman" panose="02020603050405020304" pitchFamily="18" charset="0"/>
              </a:rPr>
              <a:t>hiperparametre</a:t>
            </a:r>
            <a:r>
              <a:rPr lang="tr-TR" sz="2200" dirty="0">
                <a:solidFill>
                  <a:sysClr val="windowText" lastClr="000000"/>
                </a:solidFill>
                <a:latin typeface="Times New Roman" panose="02020603050405020304" pitchFamily="18" charset="0"/>
                <a:cs typeface="Times New Roman" panose="02020603050405020304" pitchFamily="18" charset="0"/>
              </a:rPr>
              <a:t> setini seçmek için geçirdiği zamandır. Yani algoritma, arama alanında bir sonraki parametre kombinasyonunu seçmek için harcadığı süredir.</a:t>
            </a:r>
          </a:p>
          <a:p>
            <a:endParaRPr lang="tr-TR" sz="2200" dirty="0"/>
          </a:p>
        </p:txBody>
      </p:sp>
      <p:sp>
        <p:nvSpPr>
          <p:cNvPr id="4" name="Slayt Numarası Yer Tutucusu 3">
            <a:extLst>
              <a:ext uri="{FF2B5EF4-FFF2-40B4-BE49-F238E27FC236}">
                <a16:creationId xmlns:a16="http://schemas.microsoft.com/office/drawing/2014/main" id="{236D490C-D94F-A5B7-2E31-D865258DBE94}"/>
              </a:ext>
            </a:extLst>
          </p:cNvPr>
          <p:cNvSpPr>
            <a:spLocks noGrp="1"/>
          </p:cNvSpPr>
          <p:nvPr>
            <p:ph type="sldNum" sz="quarter" idx="12"/>
          </p:nvPr>
        </p:nvSpPr>
        <p:spPr/>
        <p:txBody>
          <a:bodyPr/>
          <a:lstStyle/>
          <a:p>
            <a:pPr algn="r"/>
            <a:fld id="{0EF4C3D6-6C26-4ECF-8F30-B2D680084FE4}" type="slidenum">
              <a:rPr lang="tr-TR" smtClean="0"/>
              <a:pPr algn="r"/>
              <a:t>43</a:t>
            </a:fld>
            <a:endParaRPr lang="tr-TR" dirty="0"/>
          </a:p>
        </p:txBody>
      </p:sp>
    </p:spTree>
    <p:extLst>
      <p:ext uri="{BB962C8B-B14F-4D97-AF65-F5344CB8AC3E}">
        <p14:creationId xmlns:p14="http://schemas.microsoft.com/office/powerpoint/2010/main" val="2849462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89BF43-825C-3E0C-8EA7-C1ED64C7D48D}"/>
              </a:ext>
            </a:extLst>
          </p:cNvPr>
          <p:cNvSpPr>
            <a:spLocks noGrp="1"/>
          </p:cNvSpPr>
          <p:nvPr>
            <p:ph type="title"/>
          </p:nvPr>
        </p:nvSpPr>
        <p:spPr/>
        <p:txBody>
          <a:bodyPr>
            <a:normAutofit fontScale="90000"/>
          </a:bodyPr>
          <a:lstStyle/>
          <a:p>
            <a:pPr algn="ct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HPO Algoritmalarının Performansının Kaydı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Bookeeping</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the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Performance</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of HPO </a:t>
            </a:r>
            <a:r>
              <a:rPr lang="tr-TR" sz="3600" b="1" dirty="0" err="1">
                <a:solidFill>
                  <a:sysClr val="windowText" lastClr="000000"/>
                </a:solidFill>
                <a:latin typeface="Times New Roman" panose="02020603050405020304" pitchFamily="18" charset="0"/>
                <a:ea typeface="NSimSun" pitchFamily="2"/>
                <a:cs typeface="Times New Roman" panose="02020603050405020304" pitchFamily="18" charset="0"/>
              </a:rPr>
              <a:t>Algorithms</a:t>
            </a:r>
            <a:r>
              <a:rPr lang="tr-TR" sz="3600" b="1" dirty="0">
                <a:solidFill>
                  <a:sysClr val="windowText" lastClr="000000"/>
                </a:solidFill>
                <a:latin typeface="Times New Roman" panose="02020603050405020304" pitchFamily="18" charset="0"/>
                <a:ea typeface="NSimSun" pitchFamily="2"/>
                <a:cs typeface="Times New Roman" panose="02020603050405020304" pitchFamily="18" charset="0"/>
              </a:rPr>
              <a:t> )</a:t>
            </a:r>
            <a:endParaRPr lang="tr-TR" dirty="0"/>
          </a:p>
        </p:txBody>
      </p:sp>
      <p:sp>
        <p:nvSpPr>
          <p:cNvPr id="3" name="İçerik Yer Tutucusu 2">
            <a:extLst>
              <a:ext uri="{FF2B5EF4-FFF2-40B4-BE49-F238E27FC236}">
                <a16:creationId xmlns:a16="http://schemas.microsoft.com/office/drawing/2014/main" id="{5A36D800-C2DC-7DAF-CD63-D309BF20D478}"/>
              </a:ext>
            </a:extLst>
          </p:cNvPr>
          <p:cNvSpPr>
            <a:spLocks noGrp="1"/>
          </p:cNvSpPr>
          <p:nvPr>
            <p:ph idx="1"/>
          </p:nvPr>
        </p:nvSpPr>
        <p:spPr/>
        <p:txBody>
          <a:bodyPr>
            <a:noAutofit/>
          </a:bodyPr>
          <a:lstStyle/>
          <a:p>
            <a:pPr marL="0" indent="0">
              <a:spcBef>
                <a:spcPts val="1714"/>
              </a:spcBef>
              <a:buSzPct val="45000"/>
              <a:buNone/>
              <a:defRPr/>
            </a:pPr>
            <a:r>
              <a:rPr lang="tr-TR" sz="2300" b="1" dirty="0">
                <a:solidFill>
                  <a:sysClr val="windowText" lastClr="000000"/>
                </a:solidFill>
                <a:latin typeface="Times New Roman" panose="02020603050405020304" pitchFamily="18" charset="0"/>
                <a:cs typeface="Times New Roman" panose="02020603050405020304" pitchFamily="18" charset="0"/>
              </a:rPr>
              <a:t>HPO algoritmalarını karşılaştırırken, farklı algoritmaların performansını en iyi şekilde değerlendirmek önemlidir. Her HPO çalışması, iki ana rastgelelik kaynağına dayanır:</a:t>
            </a:r>
          </a:p>
          <a:p>
            <a:pPr marL="544664" indent="-217257">
              <a:spcBef>
                <a:spcPts val="0"/>
              </a:spcBef>
              <a:buSzPct val="45000"/>
              <a:buFont typeface="OpenSymbol"/>
              <a:buChar char="●"/>
              <a:tabLst>
                <a:tab pos="1089328" algn="l"/>
              </a:tabLst>
              <a:defRPr/>
            </a:pPr>
            <a:r>
              <a:rPr lang="tr-TR" sz="2300" dirty="0">
                <a:solidFill>
                  <a:sysClr val="windowText" lastClr="000000"/>
                </a:solidFill>
                <a:latin typeface="Times New Roman" panose="02020603050405020304" pitchFamily="18" charset="0"/>
                <a:cs typeface="Times New Roman" panose="02020603050405020304" pitchFamily="18" charset="0"/>
              </a:rPr>
              <a:t>Eğitim sürecinin rastgele etkileri (örneğin, rastgele ağırlık başlatma veya mini-</a:t>
            </a:r>
            <a:r>
              <a:rPr lang="tr-TR" sz="2300" dirty="0" err="1">
                <a:solidFill>
                  <a:sysClr val="windowText" lastClr="000000"/>
                </a:solidFill>
                <a:latin typeface="Times New Roman" panose="02020603050405020304" pitchFamily="18" charset="0"/>
                <a:cs typeface="Times New Roman" panose="02020603050405020304" pitchFamily="18" charset="0"/>
              </a:rPr>
              <a:t>batch</a:t>
            </a:r>
            <a:r>
              <a:rPr lang="tr-TR" sz="2300" dirty="0">
                <a:solidFill>
                  <a:sysClr val="windowText" lastClr="000000"/>
                </a:solidFill>
                <a:latin typeface="Times New Roman" panose="02020603050405020304" pitchFamily="18" charset="0"/>
                <a:cs typeface="Times New Roman" panose="02020603050405020304" pitchFamily="18" charset="0"/>
              </a:rPr>
              <a:t> sıralaması)</a:t>
            </a:r>
          </a:p>
          <a:p>
            <a:pPr marL="544664" indent="-217257">
              <a:spcBef>
                <a:spcPts val="1714"/>
              </a:spcBef>
              <a:buSzPct val="45000"/>
              <a:buFont typeface="OpenSymbol"/>
              <a:buChar char="●"/>
              <a:tabLst>
                <a:tab pos="1089328" algn="l"/>
              </a:tabLst>
              <a:defRPr/>
            </a:pPr>
            <a:r>
              <a:rPr lang="tr-TR" sz="2300" dirty="0">
                <a:solidFill>
                  <a:sysClr val="windowText" lastClr="000000"/>
                </a:solidFill>
                <a:latin typeface="Times New Roman" panose="02020603050405020304" pitchFamily="18" charset="0"/>
                <a:cs typeface="Times New Roman" panose="02020603050405020304" pitchFamily="18" charset="0"/>
              </a:rPr>
              <a:t>HPO algoritmasının içsel rastgeleliği (örneğin, rastgele arama ile rastgele örnekleme)</a:t>
            </a:r>
          </a:p>
          <a:p>
            <a:pPr marL="0" indent="0">
              <a:spcBef>
                <a:spcPts val="1714"/>
              </a:spcBef>
              <a:buSzPct val="45000"/>
              <a:buNone/>
              <a:defRPr/>
            </a:pPr>
            <a:r>
              <a:rPr lang="tr-TR" sz="2300" dirty="0">
                <a:solidFill>
                  <a:sysClr val="windowText" lastClr="000000"/>
                </a:solidFill>
                <a:latin typeface="Times New Roman" panose="02020603050405020304" pitchFamily="18" charset="0"/>
                <a:cs typeface="Times New Roman" panose="02020603050405020304" pitchFamily="18" charset="0"/>
              </a:rPr>
              <a:t>Bu nedenle farklı algoritma karşılaştırmaları için her deneme birkaç kez yapılmalı ve raporlanmalıdır.</a:t>
            </a:r>
          </a:p>
          <a:p>
            <a:endParaRPr lang="tr-TR" sz="2300" dirty="0"/>
          </a:p>
        </p:txBody>
      </p:sp>
      <p:sp>
        <p:nvSpPr>
          <p:cNvPr id="4" name="Slayt Numarası Yer Tutucusu 3">
            <a:extLst>
              <a:ext uri="{FF2B5EF4-FFF2-40B4-BE49-F238E27FC236}">
                <a16:creationId xmlns:a16="http://schemas.microsoft.com/office/drawing/2014/main" id="{934F4371-7D23-C18C-4BE5-5BF48AC81A9B}"/>
              </a:ext>
            </a:extLst>
          </p:cNvPr>
          <p:cNvSpPr>
            <a:spLocks noGrp="1"/>
          </p:cNvSpPr>
          <p:nvPr>
            <p:ph type="sldNum" sz="quarter" idx="12"/>
          </p:nvPr>
        </p:nvSpPr>
        <p:spPr/>
        <p:txBody>
          <a:bodyPr/>
          <a:lstStyle/>
          <a:p>
            <a:pPr algn="r"/>
            <a:fld id="{0EF4C3D6-6C26-4ECF-8F30-B2D680084FE4}" type="slidenum">
              <a:rPr lang="tr-TR" smtClean="0"/>
              <a:pPr algn="r"/>
              <a:t>44</a:t>
            </a:fld>
            <a:endParaRPr lang="tr-TR" dirty="0"/>
          </a:p>
        </p:txBody>
      </p:sp>
    </p:spTree>
    <p:extLst>
      <p:ext uri="{BB962C8B-B14F-4D97-AF65-F5344CB8AC3E}">
        <p14:creationId xmlns:p14="http://schemas.microsoft.com/office/powerpoint/2010/main" val="3851434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F0A0884-B868-7ACD-F84D-A7AE1CF10BF7}"/>
              </a:ext>
            </a:extLst>
          </p:cNvPr>
          <p:cNvSpPr>
            <a:spLocks noGrp="1"/>
          </p:cNvSpPr>
          <p:nvPr>
            <p:ph type="sldNum" sz="quarter" idx="12"/>
          </p:nvPr>
        </p:nvSpPr>
        <p:spPr/>
        <p:txBody>
          <a:bodyPr/>
          <a:lstStyle/>
          <a:p>
            <a:pPr algn="r"/>
            <a:fld id="{0EF4C3D6-6C26-4ECF-8F30-B2D680084FE4}" type="slidenum">
              <a:rPr lang="tr-TR" smtClean="0"/>
              <a:pPr algn="r"/>
              <a:t>45</a:t>
            </a:fld>
            <a:endParaRPr lang="tr-TR" dirty="0"/>
          </a:p>
        </p:txBody>
      </p:sp>
      <p:sp>
        <p:nvSpPr>
          <p:cNvPr id="7" name="Text Placeholder 2">
            <a:extLst>
              <a:ext uri="{FF2B5EF4-FFF2-40B4-BE49-F238E27FC236}">
                <a16:creationId xmlns:a16="http://schemas.microsoft.com/office/drawing/2014/main" id="{CC795283-06EB-9A2E-79BD-1A21C0E2F9F6}"/>
              </a:ext>
            </a:extLst>
          </p:cNvPr>
          <p:cNvSpPr txBox="1">
            <a:spLocks/>
          </p:cNvSpPr>
          <p:nvPr/>
        </p:nvSpPr>
        <p:spPr>
          <a:xfrm>
            <a:off x="436036" y="500319"/>
            <a:ext cx="5138853" cy="397698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spcBef>
                <a:spcPts val="1714"/>
              </a:spcBef>
              <a:buSzPct val="45000"/>
              <a:buFont typeface="OpenSymbol"/>
              <a:buChar char="●"/>
              <a:defRPr/>
            </a:pPr>
            <a:r>
              <a:rPr lang="tr-TR" sz="2500" dirty="0" err="1">
                <a:solidFill>
                  <a:sysClr val="windowText" lastClr="000000"/>
                </a:solidFill>
                <a:latin typeface="Times New Roman" panose="02020603050405020304" pitchFamily="18" charset="0"/>
                <a:cs typeface="Times New Roman" panose="02020603050405020304" pitchFamily="18" charset="0"/>
              </a:rPr>
              <a:t>Random</a:t>
            </a:r>
            <a:r>
              <a:rPr lang="tr-TR" sz="2500" dirty="0">
                <a:solidFill>
                  <a:sysClr val="windowText" lastClr="000000"/>
                </a:solidFill>
                <a:latin typeface="Times New Roman" panose="02020603050405020304" pitchFamily="18" charset="0"/>
                <a:cs typeface="Times New Roman" panose="02020603050405020304" pitchFamily="18" charset="0"/>
              </a:rPr>
              <a:t> </a:t>
            </a:r>
            <a:r>
              <a:rPr lang="tr-TR" sz="2500" dirty="0" err="1">
                <a:solidFill>
                  <a:sysClr val="windowText" lastClr="000000"/>
                </a:solidFill>
                <a:latin typeface="Times New Roman" panose="02020603050405020304" pitchFamily="18" charset="0"/>
                <a:cs typeface="Times New Roman" panose="02020603050405020304" pitchFamily="18" charset="0"/>
              </a:rPr>
              <a:t>Search</a:t>
            </a:r>
            <a:r>
              <a:rPr lang="tr-TR" sz="2500" dirty="0">
                <a:solidFill>
                  <a:sysClr val="windowText" lastClr="000000"/>
                </a:solidFill>
                <a:latin typeface="Times New Roman" panose="02020603050405020304" pitchFamily="18" charset="0"/>
                <a:cs typeface="Times New Roman" panose="02020603050405020304" pitchFamily="18" charset="0"/>
              </a:rPr>
              <a:t> ve </a:t>
            </a:r>
            <a:r>
              <a:rPr lang="tr-TR" sz="2500" dirty="0" err="1">
                <a:solidFill>
                  <a:sysClr val="windowText" lastClr="000000"/>
                </a:solidFill>
                <a:latin typeface="Times New Roman" panose="02020603050405020304" pitchFamily="18" charset="0"/>
                <a:cs typeface="Times New Roman" panose="02020603050405020304" pitchFamily="18" charset="0"/>
              </a:rPr>
              <a:t>Bayesian</a:t>
            </a:r>
            <a:r>
              <a:rPr lang="tr-TR" sz="2500" dirty="0">
                <a:solidFill>
                  <a:sysClr val="windowText" lastClr="000000"/>
                </a:solidFill>
                <a:latin typeface="Times New Roman" panose="02020603050405020304" pitchFamily="18" charset="0"/>
                <a:cs typeface="Times New Roman" panose="02020603050405020304" pitchFamily="18" charset="0"/>
              </a:rPr>
              <a:t> Optimizasyonu, bir ileri beslemeli sinir ağının </a:t>
            </a:r>
            <a:r>
              <a:rPr lang="tr-TR" sz="2500" dirty="0" err="1">
                <a:solidFill>
                  <a:sysClr val="windowText" lastClr="000000"/>
                </a:solidFill>
                <a:latin typeface="Times New Roman" panose="02020603050405020304" pitchFamily="18" charset="0"/>
                <a:cs typeface="Times New Roman" panose="02020603050405020304" pitchFamily="18" charset="0"/>
              </a:rPr>
              <a:t>hiperparametrelerini</a:t>
            </a:r>
            <a:r>
              <a:rPr lang="tr-TR" sz="2500" dirty="0">
                <a:solidFill>
                  <a:sysClr val="windowText" lastClr="000000"/>
                </a:solidFill>
                <a:latin typeface="Times New Roman" panose="02020603050405020304" pitchFamily="18" charset="0"/>
                <a:cs typeface="Times New Roman" panose="02020603050405020304" pitchFamily="18" charset="0"/>
              </a:rPr>
              <a:t> ayarlamak için karşılaştırılmıştır.</a:t>
            </a:r>
          </a:p>
          <a:p>
            <a:pPr marL="552938" indent="-217257">
              <a:spcBef>
                <a:spcPts val="0"/>
              </a:spcBef>
              <a:buSzPct val="45000"/>
              <a:buFont typeface="OpenSymbol"/>
              <a:buChar char="●"/>
              <a:tabLst>
                <a:tab pos="1105875" algn="l"/>
              </a:tabLst>
              <a:defRPr/>
            </a:pPr>
            <a:r>
              <a:rPr lang="tr-TR" sz="2500" dirty="0">
                <a:solidFill>
                  <a:sysClr val="windowText" lastClr="000000"/>
                </a:solidFill>
                <a:latin typeface="Times New Roman" panose="02020603050405020304" pitchFamily="18" charset="0"/>
                <a:cs typeface="Times New Roman" panose="02020603050405020304" pitchFamily="18" charset="0"/>
              </a:rPr>
              <a:t>Her iki algoritma, farklı rastgele tohumlarla birkaç kez test edilmiştir.</a:t>
            </a:r>
          </a:p>
          <a:p>
            <a:pPr marL="552938" indent="-217257">
              <a:spcBef>
                <a:spcPts val="0"/>
              </a:spcBef>
              <a:buSzPct val="45000"/>
              <a:buFont typeface="OpenSymbol"/>
              <a:buChar char="●"/>
              <a:tabLst>
                <a:tab pos="1105875" algn="l"/>
              </a:tabLst>
              <a:defRPr/>
            </a:pPr>
            <a:r>
              <a:rPr lang="tr-TR" sz="2500" dirty="0">
                <a:solidFill>
                  <a:sysClr val="windowText" lastClr="000000"/>
                </a:solidFill>
                <a:latin typeface="Times New Roman" panose="02020603050405020304" pitchFamily="18" charset="0"/>
                <a:cs typeface="Times New Roman" panose="02020603050405020304" pitchFamily="18" charset="0"/>
              </a:rPr>
              <a:t>Katı çizgi: Ortalama performans</a:t>
            </a:r>
          </a:p>
          <a:p>
            <a:pPr marL="552938" indent="-217257">
              <a:spcBef>
                <a:spcPts val="0"/>
              </a:spcBef>
              <a:buSzPct val="45000"/>
              <a:buFont typeface="OpenSymbol"/>
              <a:buChar char="●"/>
              <a:tabLst>
                <a:tab pos="1105875" algn="l"/>
              </a:tabLst>
              <a:defRPr/>
            </a:pPr>
            <a:r>
              <a:rPr lang="tr-TR" sz="2500" dirty="0">
                <a:solidFill>
                  <a:sysClr val="windowText" lastClr="000000"/>
                </a:solidFill>
                <a:latin typeface="Times New Roman" panose="02020603050405020304" pitchFamily="18" charset="0"/>
                <a:cs typeface="Times New Roman" panose="02020603050405020304" pitchFamily="18" charset="0"/>
              </a:rPr>
              <a:t>Kesikli çizgi: Standart sapma</a:t>
            </a:r>
          </a:p>
        </p:txBody>
      </p:sp>
      <p:pic>
        <p:nvPicPr>
          <p:cNvPr id="8" name="Picture 4">
            <a:extLst>
              <a:ext uri="{FF2B5EF4-FFF2-40B4-BE49-F238E27FC236}">
                <a16:creationId xmlns:a16="http://schemas.microsoft.com/office/drawing/2014/main" id="{F103FA27-63AA-C51C-8143-10FD43ECF6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6910" y="500319"/>
            <a:ext cx="5522032" cy="397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etin kutusu 8">
            <a:extLst>
              <a:ext uri="{FF2B5EF4-FFF2-40B4-BE49-F238E27FC236}">
                <a16:creationId xmlns:a16="http://schemas.microsoft.com/office/drawing/2014/main" id="{75E0A385-778B-658F-CDDC-7B1915D9AF44}"/>
              </a:ext>
            </a:extLst>
          </p:cNvPr>
          <p:cNvSpPr txBox="1"/>
          <p:nvPr/>
        </p:nvSpPr>
        <p:spPr>
          <a:xfrm>
            <a:off x="436036" y="4708138"/>
            <a:ext cx="10762906" cy="2015936"/>
          </a:xfrm>
          <a:prstGeom prst="rect">
            <a:avLst/>
          </a:prstGeom>
          <a:noFill/>
        </p:spPr>
        <p:txBody>
          <a:bodyPr wrap="square" rtlCol="0">
            <a:spAutoFit/>
          </a:bodyPr>
          <a:lstStyle/>
          <a:p>
            <a:r>
              <a:rPr lang="tr-TR" sz="2500" dirty="0">
                <a:solidFill>
                  <a:sysClr val="windowText" lastClr="000000"/>
                </a:solidFill>
                <a:latin typeface="Times New Roman" panose="02020603050405020304" pitchFamily="18" charset="0"/>
                <a:cs typeface="Times New Roman" panose="02020603050405020304" pitchFamily="18" charset="0"/>
              </a:rPr>
              <a:t>Sonuç: </a:t>
            </a:r>
            <a:r>
              <a:rPr lang="tr-TR" sz="2500" dirty="0" err="1">
                <a:solidFill>
                  <a:sysClr val="windowText" lastClr="000000"/>
                </a:solidFill>
                <a:latin typeface="Times New Roman" panose="02020603050405020304" pitchFamily="18" charset="0"/>
                <a:cs typeface="Times New Roman" panose="02020603050405020304" pitchFamily="18" charset="0"/>
              </a:rPr>
              <a:t>Random</a:t>
            </a:r>
            <a:r>
              <a:rPr lang="tr-TR" sz="2500" dirty="0">
                <a:solidFill>
                  <a:sysClr val="windowText" lastClr="000000"/>
                </a:solidFill>
                <a:latin typeface="Times New Roman" panose="02020603050405020304" pitchFamily="18" charset="0"/>
                <a:cs typeface="Times New Roman" panose="02020603050405020304" pitchFamily="18" charset="0"/>
              </a:rPr>
              <a:t> </a:t>
            </a:r>
            <a:r>
              <a:rPr lang="tr-TR" sz="2500" dirty="0" err="1">
                <a:solidFill>
                  <a:sysClr val="windowText" lastClr="000000"/>
                </a:solidFill>
                <a:latin typeface="Times New Roman" panose="02020603050405020304" pitchFamily="18" charset="0"/>
                <a:cs typeface="Times New Roman" panose="02020603050405020304" pitchFamily="18" charset="0"/>
              </a:rPr>
              <a:t>Search</a:t>
            </a:r>
            <a:r>
              <a:rPr lang="tr-TR" sz="2500" dirty="0">
                <a:solidFill>
                  <a:sysClr val="windowText" lastClr="000000"/>
                </a:solidFill>
                <a:latin typeface="Times New Roman" panose="02020603050405020304" pitchFamily="18" charset="0"/>
                <a:cs typeface="Times New Roman" panose="02020603050405020304" pitchFamily="18" charset="0"/>
              </a:rPr>
              <a:t> ve </a:t>
            </a:r>
            <a:r>
              <a:rPr lang="tr-TR" sz="2500" dirty="0" err="1">
                <a:solidFill>
                  <a:sysClr val="windowText" lastClr="000000"/>
                </a:solidFill>
                <a:latin typeface="Times New Roman" panose="02020603050405020304" pitchFamily="18" charset="0"/>
                <a:cs typeface="Times New Roman" panose="02020603050405020304" pitchFamily="18" charset="0"/>
              </a:rPr>
              <a:t>Bayesian</a:t>
            </a:r>
            <a:r>
              <a:rPr lang="tr-TR" sz="2500" dirty="0">
                <a:solidFill>
                  <a:sysClr val="windowText" lastClr="000000"/>
                </a:solidFill>
                <a:latin typeface="Times New Roman" panose="02020603050405020304" pitchFamily="18" charset="0"/>
                <a:cs typeface="Times New Roman" panose="02020603050405020304" pitchFamily="18" charset="0"/>
              </a:rPr>
              <a:t> </a:t>
            </a:r>
            <a:r>
              <a:rPr lang="tr-TR" sz="2500" dirty="0" err="1">
                <a:solidFill>
                  <a:sysClr val="windowText" lastClr="000000"/>
                </a:solidFill>
                <a:latin typeface="Times New Roman" panose="02020603050405020304" pitchFamily="18" charset="0"/>
                <a:cs typeface="Times New Roman" panose="02020603050405020304" pitchFamily="18" charset="0"/>
              </a:rPr>
              <a:t>Optimization</a:t>
            </a:r>
            <a:r>
              <a:rPr lang="tr-TR" sz="2500" dirty="0">
                <a:solidFill>
                  <a:sysClr val="windowText" lastClr="000000"/>
                </a:solidFill>
                <a:latin typeface="Times New Roman" panose="02020603050405020304" pitchFamily="18" charset="0"/>
                <a:cs typeface="Times New Roman" panose="02020603050405020304" pitchFamily="18" charset="0"/>
              </a:rPr>
              <a:t>, yaklaşık 1000 saniyeye kadar benzer performans sergiler. Ancak, </a:t>
            </a:r>
            <a:r>
              <a:rPr lang="tr-TR" sz="2500" dirty="0" err="1">
                <a:solidFill>
                  <a:sysClr val="windowText" lastClr="000000"/>
                </a:solidFill>
                <a:latin typeface="Times New Roman" panose="02020603050405020304" pitchFamily="18" charset="0"/>
                <a:cs typeface="Times New Roman" panose="02020603050405020304" pitchFamily="18" charset="0"/>
              </a:rPr>
              <a:t>Bayesian</a:t>
            </a:r>
            <a:r>
              <a:rPr lang="tr-TR" sz="2500" dirty="0">
                <a:solidFill>
                  <a:sysClr val="windowText" lastClr="000000"/>
                </a:solidFill>
                <a:latin typeface="Times New Roman" panose="02020603050405020304" pitchFamily="18" charset="0"/>
                <a:cs typeface="Times New Roman" panose="02020603050405020304" pitchFamily="18" charset="0"/>
              </a:rPr>
              <a:t> </a:t>
            </a:r>
            <a:r>
              <a:rPr lang="tr-TR" sz="2500" dirty="0" err="1">
                <a:solidFill>
                  <a:sysClr val="windowText" lastClr="000000"/>
                </a:solidFill>
                <a:latin typeface="Times New Roman" panose="02020603050405020304" pitchFamily="18" charset="0"/>
                <a:cs typeface="Times New Roman" panose="02020603050405020304" pitchFamily="18" charset="0"/>
              </a:rPr>
              <a:t>Optimization</a:t>
            </a:r>
            <a:r>
              <a:rPr lang="tr-TR" sz="2500" dirty="0">
                <a:solidFill>
                  <a:sysClr val="windowText" lastClr="000000"/>
                </a:solidFill>
                <a:latin typeface="Times New Roman" panose="02020603050405020304" pitchFamily="18" charset="0"/>
                <a:cs typeface="Times New Roman" panose="02020603050405020304" pitchFamily="18" charset="0"/>
              </a:rPr>
              <a:t> geçmiş gözlemleri kullanarak daha iyi konfigürasyonlar bulur ve sonrasında daha hızlı bir şekilde performansını artırır.</a:t>
            </a:r>
          </a:p>
          <a:p>
            <a:endParaRPr lang="tr-TR"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8380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78BF8C-4A75-6797-9EF3-F4F6E440FFEC}"/>
              </a:ext>
            </a:extLst>
          </p:cNvPr>
          <p:cNvSpPr>
            <a:spLocks noGrp="1"/>
          </p:cNvSpPr>
          <p:nvPr>
            <p:ph type="title"/>
          </p:nvPr>
        </p:nvSpPr>
        <p:spPr/>
        <p:txBody>
          <a:bodyPr>
            <a:normAutofit/>
          </a:bodyPr>
          <a:lstStyle/>
          <a:p>
            <a:pPr algn="ctr"/>
            <a:r>
              <a:rPr lang="tr-TR" b="1" dirty="0" err="1">
                <a:latin typeface="Times New Roman" panose="02020603050405020304" pitchFamily="18" charset="0"/>
                <a:cs typeface="Times New Roman" panose="02020603050405020304" pitchFamily="18" charset="0"/>
              </a:rPr>
              <a:t>eşzamansız</a:t>
            </a:r>
            <a:r>
              <a:rPr lang="tr-TR" sz="3600" b="1" dirty="0">
                <a:latin typeface="Times New Roman" panose="02020603050405020304" pitchFamily="18" charset="0"/>
                <a:cs typeface="Times New Roman" panose="02020603050405020304" pitchFamily="18" charset="0"/>
              </a:rPr>
              <a:t> Rastgele Arama (</a:t>
            </a:r>
            <a:r>
              <a:rPr lang="tr-TR" sz="3600" b="1" dirty="0" err="1">
                <a:latin typeface="Times New Roman" panose="02020603050405020304" pitchFamily="18" charset="0"/>
                <a:cs typeface="Times New Roman" panose="02020603050405020304" pitchFamily="18" charset="0"/>
              </a:rPr>
              <a:t>Asynchronous</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Random</a:t>
            </a:r>
            <a:r>
              <a:rPr lang="tr-TR" sz="3600" b="1" dirty="0">
                <a:latin typeface="Times New Roman" panose="02020603050405020304" pitchFamily="18" charset="0"/>
                <a:cs typeface="Times New Roman" panose="02020603050405020304" pitchFamily="18" charset="0"/>
              </a:rPr>
              <a:t> </a:t>
            </a:r>
            <a:r>
              <a:rPr lang="tr-TR" sz="3600" b="1" dirty="0" err="1">
                <a:latin typeface="Times New Roman" panose="02020603050405020304" pitchFamily="18" charset="0"/>
                <a:cs typeface="Times New Roman" panose="02020603050405020304" pitchFamily="18" charset="0"/>
              </a:rPr>
              <a:t>Search</a:t>
            </a:r>
            <a:r>
              <a:rPr lang="tr-TR" sz="3600" b="1" dirty="0">
                <a:latin typeface="Times New Roman" panose="02020603050405020304" pitchFamily="18" charset="0"/>
                <a:cs typeface="Times New Roman" panose="02020603050405020304" pitchFamily="18" charset="0"/>
              </a:rPr>
              <a:t>)</a:t>
            </a:r>
            <a:endParaRPr lang="tr-TR" b="1" dirty="0"/>
          </a:p>
        </p:txBody>
      </p:sp>
      <p:sp>
        <p:nvSpPr>
          <p:cNvPr id="3" name="İçerik Yer Tutucusu 2">
            <a:extLst>
              <a:ext uri="{FF2B5EF4-FFF2-40B4-BE49-F238E27FC236}">
                <a16:creationId xmlns:a16="http://schemas.microsoft.com/office/drawing/2014/main" id="{5FFF335E-55E0-D130-BCC1-FC0DEC66972B}"/>
              </a:ext>
            </a:extLst>
          </p:cNvPr>
          <p:cNvSpPr>
            <a:spLocks noGrp="1"/>
          </p:cNvSpPr>
          <p:nvPr>
            <p:ph idx="1"/>
          </p:nvPr>
        </p:nvSpPr>
        <p:spPr/>
        <p:txBody>
          <a:bodyPr>
            <a:noAutofit/>
          </a:bodyPr>
          <a:lstStyle/>
          <a:p>
            <a:pPr marL="0" indent="0">
              <a:buNone/>
            </a:pPr>
            <a:r>
              <a:rPr lang="tr-TR" sz="2800" dirty="0" err="1">
                <a:latin typeface="Times New Roman" panose="02020603050405020304" pitchFamily="18" charset="0"/>
                <a:cs typeface="Times New Roman" panose="02020603050405020304" pitchFamily="18" charset="0"/>
              </a:rPr>
              <a:t>Eşzamansız</a:t>
            </a:r>
            <a:r>
              <a:rPr lang="tr-TR" sz="2800" dirty="0">
                <a:latin typeface="Times New Roman" panose="02020603050405020304" pitchFamily="18" charset="0"/>
                <a:cs typeface="Times New Roman" panose="02020603050405020304" pitchFamily="18" charset="0"/>
              </a:rPr>
              <a:t> Rastgele Arama (</a:t>
            </a:r>
            <a:r>
              <a:rPr lang="tr-TR" sz="2800" dirty="0" err="1">
                <a:latin typeface="Times New Roman" panose="02020603050405020304" pitchFamily="18" charset="0"/>
                <a:cs typeface="Times New Roman" panose="02020603050405020304" pitchFamily="18" charset="0"/>
              </a:rPr>
              <a:t>Asynchronous</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Random</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Search</a:t>
            </a:r>
            <a:r>
              <a:rPr lang="tr-TR" sz="2800" dirty="0">
                <a:latin typeface="Times New Roman" panose="02020603050405020304" pitchFamily="18" charset="0"/>
                <a:cs typeface="Times New Roman" panose="02020603050405020304" pitchFamily="18" charset="0"/>
              </a:rPr>
              <a:t>, ARS), derin öğrenme modellerindeki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optimizasyonunu hızlandırmak için kullanılan bir meta-algoritmadır. Geleneksel yöntemlerin aksine, ARS, birden fazla işçiyi paralel olarak çalıştırarak farklı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kombinasyonlarını aynı anda değerlendirir. Bu sayede, modelin performansını en üst düzeye çıkarmak için gereken süreyi önemli ölçüde azaltır.</a:t>
            </a:r>
          </a:p>
          <a:p>
            <a:endParaRPr lang="tr-TR" sz="2800" dirty="0">
              <a:latin typeface="Times New Roman" panose="02020603050405020304" pitchFamily="18" charset="0"/>
              <a:cs typeface="Times New Roman" panose="02020603050405020304" pitchFamily="18" charset="0"/>
            </a:endParaRPr>
          </a:p>
          <a:p>
            <a:endParaRPr lang="tr-TR" sz="2800" dirty="0"/>
          </a:p>
        </p:txBody>
      </p:sp>
      <p:sp>
        <p:nvSpPr>
          <p:cNvPr id="4" name="Slayt Numarası Yer Tutucusu 3">
            <a:extLst>
              <a:ext uri="{FF2B5EF4-FFF2-40B4-BE49-F238E27FC236}">
                <a16:creationId xmlns:a16="http://schemas.microsoft.com/office/drawing/2014/main" id="{5B6CA975-7495-591B-877D-F7CEA31F6FF4}"/>
              </a:ext>
            </a:extLst>
          </p:cNvPr>
          <p:cNvSpPr>
            <a:spLocks noGrp="1"/>
          </p:cNvSpPr>
          <p:nvPr>
            <p:ph type="sldNum" sz="quarter" idx="12"/>
          </p:nvPr>
        </p:nvSpPr>
        <p:spPr/>
        <p:txBody>
          <a:bodyPr/>
          <a:lstStyle/>
          <a:p>
            <a:pPr algn="r"/>
            <a:fld id="{0EF4C3D6-6C26-4ECF-8F30-B2D680084FE4}" type="slidenum">
              <a:rPr lang="tr-TR" smtClean="0"/>
              <a:pPr algn="r"/>
              <a:t>46</a:t>
            </a:fld>
            <a:endParaRPr lang="tr-TR" dirty="0"/>
          </a:p>
        </p:txBody>
      </p:sp>
    </p:spTree>
    <p:extLst>
      <p:ext uri="{BB962C8B-B14F-4D97-AF65-F5344CB8AC3E}">
        <p14:creationId xmlns:p14="http://schemas.microsoft.com/office/powerpoint/2010/main" val="3947917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AF2CAB-FC01-36EF-9CFB-272B269E8D9C}"/>
              </a:ext>
            </a:extLst>
          </p:cNvPr>
          <p:cNvSpPr>
            <a:spLocks noGrp="1"/>
          </p:cNvSpPr>
          <p:nvPr>
            <p:ph type="title"/>
          </p:nvPr>
        </p:nvSpPr>
        <p:spPr/>
        <p:txBody>
          <a:bodyPr/>
          <a:lstStyle/>
          <a:p>
            <a:pPr algn="ctr"/>
            <a:r>
              <a:rPr lang="tr-TR" sz="3600" b="1" dirty="0">
                <a:latin typeface="Times New Roman" panose="02020603050405020304" pitchFamily="18" charset="0"/>
                <a:cs typeface="Times New Roman" panose="02020603050405020304" pitchFamily="18" charset="0"/>
              </a:rPr>
              <a:t>Nasıl Çalışır? </a:t>
            </a:r>
            <a:endParaRPr lang="tr-TR" dirty="0"/>
          </a:p>
        </p:txBody>
      </p:sp>
      <p:sp>
        <p:nvSpPr>
          <p:cNvPr id="3" name="İçerik Yer Tutucusu 2">
            <a:extLst>
              <a:ext uri="{FF2B5EF4-FFF2-40B4-BE49-F238E27FC236}">
                <a16:creationId xmlns:a16="http://schemas.microsoft.com/office/drawing/2014/main" id="{70CCDB7B-9329-9A50-B240-6F81746A4726}"/>
              </a:ext>
            </a:extLst>
          </p:cNvPr>
          <p:cNvSpPr>
            <a:spLocks noGrp="1"/>
          </p:cNvSpPr>
          <p:nvPr>
            <p:ph idx="1"/>
          </p:nvPr>
        </p:nvSpPr>
        <p:spPr/>
        <p:txBody>
          <a:bodyPr>
            <a:noAutofit/>
          </a:bodyPr>
          <a:lstStyle/>
          <a:p>
            <a:r>
              <a:rPr lang="tr-TR" b="1" dirty="0" err="1">
                <a:latin typeface="Times New Roman" panose="02020603050405020304" pitchFamily="18" charset="0"/>
                <a:cs typeface="Times New Roman" panose="02020603050405020304" pitchFamily="18" charset="0"/>
              </a:rPr>
              <a:t>Hiperparametre</a:t>
            </a:r>
            <a:r>
              <a:rPr lang="tr-TR" b="1" dirty="0">
                <a:latin typeface="Times New Roman" panose="02020603050405020304" pitchFamily="18" charset="0"/>
                <a:cs typeface="Times New Roman" panose="02020603050405020304" pitchFamily="18" charset="0"/>
              </a:rPr>
              <a:t> Uzayı Tanımlama: </a:t>
            </a:r>
            <a:r>
              <a:rPr lang="tr-TR" dirty="0">
                <a:latin typeface="Times New Roman" panose="02020603050405020304" pitchFamily="18" charset="0"/>
                <a:cs typeface="Times New Roman" panose="02020603050405020304" pitchFamily="18" charset="0"/>
              </a:rPr>
              <a:t>Optimize edilecek </a:t>
            </a:r>
            <a:r>
              <a:rPr lang="tr-TR" dirty="0" err="1">
                <a:latin typeface="Times New Roman" panose="02020603050405020304" pitchFamily="18" charset="0"/>
                <a:cs typeface="Times New Roman" panose="02020603050405020304" pitchFamily="18" charset="0"/>
              </a:rPr>
              <a:t>hiperparametrelerin</a:t>
            </a:r>
            <a:r>
              <a:rPr lang="tr-TR" dirty="0">
                <a:latin typeface="Times New Roman" panose="02020603050405020304" pitchFamily="18" charset="0"/>
                <a:cs typeface="Times New Roman" panose="02020603050405020304" pitchFamily="18" charset="0"/>
              </a:rPr>
              <a:t> (örneğin, öğrenme oranı, katman sayısı, </a:t>
            </a:r>
            <a:r>
              <a:rPr lang="tr-TR" dirty="0" err="1">
                <a:latin typeface="Times New Roman" panose="02020603050405020304" pitchFamily="18" charset="0"/>
                <a:cs typeface="Times New Roman" panose="02020603050405020304" pitchFamily="18" charset="0"/>
              </a:rPr>
              <a:t>batch</a:t>
            </a:r>
            <a:r>
              <a:rPr lang="tr-TR" dirty="0">
                <a:latin typeface="Times New Roman" panose="02020603050405020304" pitchFamily="18" charset="0"/>
                <a:cs typeface="Times New Roman" panose="02020603050405020304" pitchFamily="18" charset="0"/>
              </a:rPr>
              <a:t> size) aralıkları belirlenir. </a:t>
            </a:r>
          </a:p>
          <a:p>
            <a:r>
              <a:rPr lang="tr-TR" b="1" dirty="0">
                <a:latin typeface="Times New Roman" panose="02020603050405020304" pitchFamily="18" charset="0"/>
                <a:cs typeface="Times New Roman" panose="02020603050405020304" pitchFamily="18" charset="0"/>
              </a:rPr>
              <a:t>İşçilerin Başlatılması: </a:t>
            </a:r>
            <a:r>
              <a:rPr lang="tr-TR" dirty="0">
                <a:latin typeface="Times New Roman" panose="02020603050405020304" pitchFamily="18" charset="0"/>
                <a:cs typeface="Times New Roman" panose="02020603050405020304" pitchFamily="18" charset="0"/>
              </a:rPr>
              <a:t>Birden fazla işçi (</a:t>
            </a:r>
            <a:r>
              <a:rPr lang="tr-TR" dirty="0" err="1">
                <a:latin typeface="Times New Roman" panose="02020603050405020304" pitchFamily="18" charset="0"/>
                <a:cs typeface="Times New Roman" panose="02020603050405020304" pitchFamily="18" charset="0"/>
              </a:rPr>
              <a:t>thread</a:t>
            </a:r>
            <a:r>
              <a:rPr lang="tr-TR" dirty="0">
                <a:latin typeface="Times New Roman" panose="02020603050405020304" pitchFamily="18" charset="0"/>
                <a:cs typeface="Times New Roman" panose="02020603050405020304" pitchFamily="18" charset="0"/>
              </a:rPr>
              <a:t> veya </a:t>
            </a:r>
            <a:r>
              <a:rPr lang="tr-TR" dirty="0" err="1">
                <a:latin typeface="Times New Roman" panose="02020603050405020304" pitchFamily="18" charset="0"/>
                <a:cs typeface="Times New Roman" panose="02020603050405020304" pitchFamily="18" charset="0"/>
              </a:rPr>
              <a:t>process</a:t>
            </a:r>
            <a:r>
              <a:rPr lang="tr-TR" dirty="0">
                <a:latin typeface="Times New Roman" panose="02020603050405020304" pitchFamily="18" charset="0"/>
                <a:cs typeface="Times New Roman" panose="02020603050405020304" pitchFamily="18" charset="0"/>
              </a:rPr>
              <a:t>) başlatılır. Her işçi, </a:t>
            </a:r>
            <a:r>
              <a:rPr lang="tr-TR" dirty="0" err="1">
                <a:latin typeface="Times New Roman" panose="02020603050405020304" pitchFamily="18" charset="0"/>
                <a:cs typeface="Times New Roman" panose="02020603050405020304" pitchFamily="18" charset="0"/>
              </a:rPr>
              <a:t>hiperparametre</a:t>
            </a:r>
            <a:r>
              <a:rPr lang="tr-TR" dirty="0">
                <a:latin typeface="Times New Roman" panose="02020603050405020304" pitchFamily="18" charset="0"/>
                <a:cs typeface="Times New Roman" panose="02020603050405020304" pitchFamily="18" charset="0"/>
              </a:rPr>
              <a:t> uzayından rastgele bir nokta seçer ve bu </a:t>
            </a:r>
            <a:r>
              <a:rPr lang="tr-TR" dirty="0" err="1">
                <a:latin typeface="Times New Roman" panose="02020603050405020304" pitchFamily="18" charset="0"/>
                <a:cs typeface="Times New Roman" panose="02020603050405020304" pitchFamily="18" charset="0"/>
              </a:rPr>
              <a:t>hiperparametreler</a:t>
            </a:r>
            <a:r>
              <a:rPr lang="tr-TR" dirty="0">
                <a:latin typeface="Times New Roman" panose="02020603050405020304" pitchFamily="18" charset="0"/>
                <a:cs typeface="Times New Roman" panose="02020603050405020304" pitchFamily="18" charset="0"/>
              </a:rPr>
              <a:t> ile modeli eğitir. </a:t>
            </a:r>
          </a:p>
          <a:p>
            <a:r>
              <a:rPr lang="tr-TR" b="1" dirty="0">
                <a:latin typeface="Times New Roman" panose="02020603050405020304" pitchFamily="18" charset="0"/>
                <a:cs typeface="Times New Roman" panose="02020603050405020304" pitchFamily="18" charset="0"/>
              </a:rPr>
              <a:t>Performans Değerlendirmesi: </a:t>
            </a:r>
            <a:r>
              <a:rPr lang="tr-TR" dirty="0">
                <a:latin typeface="Times New Roman" panose="02020603050405020304" pitchFamily="18" charset="0"/>
                <a:cs typeface="Times New Roman" panose="02020603050405020304" pitchFamily="18" charset="0"/>
              </a:rPr>
              <a:t>Eğitim tamamlandıktan sonra, modelin bir doğrulama seti üzerindeki performansı ölçülür (örneğin, doğruluk, kayıp değeri).</a:t>
            </a:r>
          </a:p>
          <a:p>
            <a:endParaRPr lang="tr-TR" dirty="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a:extLst>
              <a:ext uri="{FF2B5EF4-FFF2-40B4-BE49-F238E27FC236}">
                <a16:creationId xmlns:a16="http://schemas.microsoft.com/office/drawing/2014/main" id="{26458199-1484-DF3F-6BAC-91ADA8AE7B51}"/>
              </a:ext>
            </a:extLst>
          </p:cNvPr>
          <p:cNvSpPr>
            <a:spLocks noGrp="1"/>
          </p:cNvSpPr>
          <p:nvPr>
            <p:ph type="sldNum" sz="quarter" idx="12"/>
          </p:nvPr>
        </p:nvSpPr>
        <p:spPr/>
        <p:txBody>
          <a:bodyPr/>
          <a:lstStyle/>
          <a:p>
            <a:pPr algn="r"/>
            <a:fld id="{0EF4C3D6-6C26-4ECF-8F30-B2D680084FE4}" type="slidenum">
              <a:rPr lang="tr-TR" smtClean="0"/>
              <a:pPr algn="r"/>
              <a:t>47</a:t>
            </a:fld>
            <a:endParaRPr lang="tr-TR" dirty="0"/>
          </a:p>
        </p:txBody>
      </p:sp>
    </p:spTree>
    <p:extLst>
      <p:ext uri="{BB962C8B-B14F-4D97-AF65-F5344CB8AC3E}">
        <p14:creationId xmlns:p14="http://schemas.microsoft.com/office/powerpoint/2010/main" val="3599360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6E37304-7D39-5E55-4CE0-C1011771F7BE}"/>
              </a:ext>
            </a:extLst>
          </p:cNvPr>
          <p:cNvSpPr>
            <a:spLocks noGrp="1"/>
          </p:cNvSpPr>
          <p:nvPr>
            <p:ph idx="1"/>
          </p:nvPr>
        </p:nvSpPr>
        <p:spPr>
          <a:xfrm>
            <a:off x="1143000" y="1658143"/>
            <a:ext cx="9905999" cy="3541714"/>
          </a:xfrm>
        </p:spPr>
        <p:txBody>
          <a:bodyPr>
            <a:normAutofit/>
          </a:bodyPr>
          <a:lstStyle/>
          <a:p>
            <a:r>
              <a:rPr lang="tr-TR" sz="2800" b="1" dirty="0">
                <a:latin typeface="Times New Roman" panose="02020603050405020304" pitchFamily="18" charset="0"/>
                <a:cs typeface="Times New Roman" panose="02020603050405020304" pitchFamily="18" charset="0"/>
              </a:rPr>
              <a:t>En İyi Modelin Seçimi: </a:t>
            </a:r>
            <a:r>
              <a:rPr lang="tr-TR" sz="2800" dirty="0">
                <a:latin typeface="Times New Roman" panose="02020603050405020304" pitchFamily="18" charset="0"/>
                <a:cs typeface="Times New Roman" panose="02020603050405020304" pitchFamily="18" charset="0"/>
              </a:rPr>
              <a:t>Tüm işçilerin bulduğu modeller karşılaştırılır ve en iyi performansa sahip olan model seçilir. </a:t>
            </a:r>
          </a:p>
          <a:p>
            <a:r>
              <a:rPr lang="tr-TR" sz="2800" b="1" dirty="0">
                <a:latin typeface="Times New Roman" panose="02020603050405020304" pitchFamily="18" charset="0"/>
                <a:cs typeface="Times New Roman" panose="02020603050405020304" pitchFamily="18" charset="0"/>
              </a:rPr>
              <a:t>İterasyon: </a:t>
            </a:r>
            <a:r>
              <a:rPr lang="tr-TR" sz="2800" dirty="0">
                <a:latin typeface="Times New Roman" panose="02020603050405020304" pitchFamily="18" charset="0"/>
                <a:cs typeface="Times New Roman" panose="02020603050405020304" pitchFamily="18" charset="0"/>
              </a:rPr>
              <a:t>Bu adımlar, belirlenen bir iterasyon sayısı veya durdurma kriteri (örneğin, performans iyileşmesinin durması) gerçekleşene kadar tekrarlanır.</a:t>
            </a:r>
          </a:p>
          <a:p>
            <a:endParaRPr lang="tr-TR" sz="2800" dirty="0">
              <a:latin typeface="Times New Roman" panose="02020603050405020304" pitchFamily="18" charset="0"/>
              <a:cs typeface="Times New Roman" panose="02020603050405020304" pitchFamily="18" charset="0"/>
            </a:endParaRPr>
          </a:p>
          <a:p>
            <a:endParaRPr lang="tr-TR" sz="2800" dirty="0"/>
          </a:p>
        </p:txBody>
      </p:sp>
      <p:sp>
        <p:nvSpPr>
          <p:cNvPr id="4" name="Slayt Numarası Yer Tutucusu 3">
            <a:extLst>
              <a:ext uri="{FF2B5EF4-FFF2-40B4-BE49-F238E27FC236}">
                <a16:creationId xmlns:a16="http://schemas.microsoft.com/office/drawing/2014/main" id="{DD7CFF73-AD92-67B0-3D5E-F5A040062D96}"/>
              </a:ext>
            </a:extLst>
          </p:cNvPr>
          <p:cNvSpPr>
            <a:spLocks noGrp="1"/>
          </p:cNvSpPr>
          <p:nvPr>
            <p:ph type="sldNum" sz="quarter" idx="12"/>
          </p:nvPr>
        </p:nvSpPr>
        <p:spPr/>
        <p:txBody>
          <a:bodyPr/>
          <a:lstStyle/>
          <a:p>
            <a:pPr algn="r"/>
            <a:fld id="{0EF4C3D6-6C26-4ECF-8F30-B2D680084FE4}" type="slidenum">
              <a:rPr lang="tr-TR" smtClean="0"/>
              <a:pPr algn="r"/>
              <a:t>48</a:t>
            </a:fld>
            <a:endParaRPr lang="tr-TR" dirty="0"/>
          </a:p>
        </p:txBody>
      </p:sp>
    </p:spTree>
    <p:extLst>
      <p:ext uri="{BB962C8B-B14F-4D97-AF65-F5344CB8AC3E}">
        <p14:creationId xmlns:p14="http://schemas.microsoft.com/office/powerpoint/2010/main" val="3163555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65BD9F-34C4-D477-12B3-021733080DA3}"/>
              </a:ext>
            </a:extLst>
          </p:cNvPr>
          <p:cNvSpPr>
            <a:spLocks noGrp="1"/>
          </p:cNvSpPr>
          <p:nvPr>
            <p:ph type="title"/>
          </p:nvPr>
        </p:nvSpPr>
        <p:spPr/>
        <p:txBody>
          <a:bodyPr/>
          <a:lstStyle/>
          <a:p>
            <a:pPr algn="ctr"/>
            <a:r>
              <a:rPr lang="tr-TR" sz="3600" b="1" dirty="0" err="1">
                <a:latin typeface="Times New Roman" panose="02020603050405020304" pitchFamily="18" charset="0"/>
                <a:cs typeface="Times New Roman" panose="02020603050405020304" pitchFamily="18" charset="0"/>
              </a:rPr>
              <a:t>ARS'nin</a:t>
            </a:r>
            <a:r>
              <a:rPr lang="tr-TR" sz="3600" b="1" dirty="0">
                <a:latin typeface="Times New Roman" panose="02020603050405020304" pitchFamily="18" charset="0"/>
                <a:cs typeface="Times New Roman" panose="02020603050405020304" pitchFamily="18" charset="0"/>
              </a:rPr>
              <a:t> Avantajları </a:t>
            </a:r>
            <a:endParaRPr lang="tr-TR" dirty="0"/>
          </a:p>
        </p:txBody>
      </p:sp>
      <p:sp>
        <p:nvSpPr>
          <p:cNvPr id="3" name="İçerik Yer Tutucusu 2">
            <a:extLst>
              <a:ext uri="{FF2B5EF4-FFF2-40B4-BE49-F238E27FC236}">
                <a16:creationId xmlns:a16="http://schemas.microsoft.com/office/drawing/2014/main" id="{F31A1240-FA84-7E62-C67A-D94957DDC029}"/>
              </a:ext>
            </a:extLst>
          </p:cNvPr>
          <p:cNvSpPr>
            <a:spLocks noGrp="1"/>
          </p:cNvSpPr>
          <p:nvPr>
            <p:ph idx="1"/>
          </p:nvPr>
        </p:nvSpPr>
        <p:spPr/>
        <p:txBody>
          <a:bodyPr>
            <a:normAutofit/>
          </a:bodyPr>
          <a:lstStyle/>
          <a:p>
            <a:pPr marL="0" indent="0">
              <a:buNone/>
            </a:pPr>
            <a:r>
              <a:rPr lang="tr-TR" sz="2800" b="1" dirty="0">
                <a:latin typeface="Times New Roman" panose="02020603050405020304" pitchFamily="18" charset="0"/>
                <a:cs typeface="Times New Roman" panose="02020603050405020304" pitchFamily="18" charset="0"/>
              </a:rPr>
              <a:t>Hız: </a:t>
            </a:r>
            <a:r>
              <a:rPr lang="tr-TR" sz="2800" dirty="0">
                <a:latin typeface="Times New Roman" panose="02020603050405020304" pitchFamily="18" charset="0"/>
                <a:cs typeface="Times New Roman" panose="02020603050405020304" pitchFamily="18" charset="0"/>
              </a:rPr>
              <a:t>Paralel hesaplama sayesinde optimizasyon süresini önemli ölçüde azaltır. </a:t>
            </a:r>
          </a:p>
          <a:p>
            <a:pPr marL="0" indent="0">
              <a:buNone/>
            </a:pPr>
            <a:r>
              <a:rPr lang="tr-TR" sz="2800" b="1" dirty="0">
                <a:latin typeface="Times New Roman" panose="02020603050405020304" pitchFamily="18" charset="0"/>
                <a:cs typeface="Times New Roman" panose="02020603050405020304" pitchFamily="18" charset="0"/>
              </a:rPr>
              <a:t>Esneklik: </a:t>
            </a:r>
            <a:r>
              <a:rPr lang="tr-TR" sz="2800" dirty="0">
                <a:latin typeface="Times New Roman" panose="02020603050405020304" pitchFamily="18" charset="0"/>
                <a:cs typeface="Times New Roman" panose="02020603050405020304" pitchFamily="18" charset="0"/>
              </a:rPr>
              <a:t>Farklı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uzayları için kolayca uygulanabilir. </a:t>
            </a:r>
          </a:p>
          <a:p>
            <a:pPr marL="0" indent="0">
              <a:buNone/>
            </a:pPr>
            <a:r>
              <a:rPr lang="tr-TR" sz="2800" b="1" dirty="0">
                <a:latin typeface="Times New Roman" panose="02020603050405020304" pitchFamily="18" charset="0"/>
                <a:cs typeface="Times New Roman" panose="02020603050405020304" pitchFamily="18" charset="0"/>
              </a:rPr>
              <a:t>Basitlik: </a:t>
            </a:r>
            <a:r>
              <a:rPr lang="tr-TR" sz="2800" dirty="0">
                <a:latin typeface="Times New Roman" panose="02020603050405020304" pitchFamily="18" charset="0"/>
                <a:cs typeface="Times New Roman" panose="02020603050405020304" pitchFamily="18" charset="0"/>
              </a:rPr>
              <a:t>Karmaşık matematiksel hesaplamalar gerektirmez. </a:t>
            </a:r>
          </a:p>
          <a:p>
            <a:pPr marL="0" indent="0">
              <a:buNone/>
            </a:pPr>
            <a:r>
              <a:rPr lang="tr-TR" sz="2800" b="1" dirty="0">
                <a:latin typeface="Times New Roman" panose="02020603050405020304" pitchFamily="18" charset="0"/>
                <a:cs typeface="Times New Roman" panose="02020603050405020304" pitchFamily="18" charset="0"/>
              </a:rPr>
              <a:t>Ölçeklenebilirlik: </a:t>
            </a:r>
            <a:r>
              <a:rPr lang="tr-TR" sz="2800" dirty="0">
                <a:latin typeface="Times New Roman" panose="02020603050405020304" pitchFamily="18" charset="0"/>
                <a:cs typeface="Times New Roman" panose="02020603050405020304" pitchFamily="18" charset="0"/>
              </a:rPr>
              <a:t>Daha fazla işçi ekleyerek kolayca ölçeklendirilebilir.</a:t>
            </a:r>
          </a:p>
        </p:txBody>
      </p:sp>
      <p:sp>
        <p:nvSpPr>
          <p:cNvPr id="4" name="Slayt Numarası Yer Tutucusu 3">
            <a:extLst>
              <a:ext uri="{FF2B5EF4-FFF2-40B4-BE49-F238E27FC236}">
                <a16:creationId xmlns:a16="http://schemas.microsoft.com/office/drawing/2014/main" id="{16C3F638-7223-4BCF-05F8-84AB6B282EB4}"/>
              </a:ext>
            </a:extLst>
          </p:cNvPr>
          <p:cNvSpPr>
            <a:spLocks noGrp="1"/>
          </p:cNvSpPr>
          <p:nvPr>
            <p:ph type="sldNum" sz="quarter" idx="12"/>
          </p:nvPr>
        </p:nvSpPr>
        <p:spPr/>
        <p:txBody>
          <a:bodyPr/>
          <a:lstStyle/>
          <a:p>
            <a:pPr algn="r"/>
            <a:fld id="{0EF4C3D6-6C26-4ECF-8F30-B2D680084FE4}" type="slidenum">
              <a:rPr lang="tr-TR" smtClean="0"/>
              <a:pPr algn="r"/>
              <a:t>49</a:t>
            </a:fld>
            <a:endParaRPr lang="tr-TR" dirty="0"/>
          </a:p>
        </p:txBody>
      </p:sp>
    </p:spTree>
    <p:extLst>
      <p:ext uri="{BB962C8B-B14F-4D97-AF65-F5344CB8AC3E}">
        <p14:creationId xmlns:p14="http://schemas.microsoft.com/office/powerpoint/2010/main" val="4212469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FF76817D-8785-F479-1EB7-45348DBA663A}"/>
              </a:ext>
            </a:extLst>
          </p:cNvPr>
          <p:cNvSpPr>
            <a:spLocks noGrp="1"/>
          </p:cNvSpPr>
          <p:nvPr>
            <p:ph type="sldNum" sz="quarter" idx="12"/>
          </p:nvPr>
        </p:nvSpPr>
        <p:spPr/>
        <p:txBody>
          <a:bodyPr/>
          <a:lstStyle/>
          <a:p>
            <a:pPr algn="r"/>
            <a:fld id="{0EF4C3D6-6C26-4ECF-8F30-B2D680084FE4}" type="slidenum">
              <a:rPr lang="tr-TR" smtClean="0"/>
              <a:pPr algn="r"/>
              <a:t>5</a:t>
            </a:fld>
            <a:endParaRPr lang="tr-TR" dirty="0"/>
          </a:p>
        </p:txBody>
      </p:sp>
      <p:pic>
        <p:nvPicPr>
          <p:cNvPr id="5" name="İçerik Yer Tutucusu 5">
            <a:extLst>
              <a:ext uri="{FF2B5EF4-FFF2-40B4-BE49-F238E27FC236}">
                <a16:creationId xmlns:a16="http://schemas.microsoft.com/office/drawing/2014/main" id="{F1F82FDA-C26F-BA66-5E06-18B3EFEFB4E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bwMode="auto">
          <a:xfrm>
            <a:off x="2588341" y="1142633"/>
            <a:ext cx="7430730" cy="3715365"/>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33CD5B4A-3915-4A97-B940-A603D78B3027}"/>
              </a:ext>
            </a:extLst>
          </p:cNvPr>
          <p:cNvSpPr txBox="1"/>
          <p:nvPr/>
        </p:nvSpPr>
        <p:spPr>
          <a:xfrm>
            <a:off x="3334005" y="4857998"/>
            <a:ext cx="5102943" cy="1015663"/>
          </a:xfrm>
          <a:prstGeom prst="rect">
            <a:avLst/>
          </a:prstGeom>
          <a:noFill/>
        </p:spPr>
        <p:txBody>
          <a:bodyPr wrap="square" rtlCol="0">
            <a:spAutoFit/>
          </a:bodyPr>
          <a:lstStyle/>
          <a:p>
            <a:r>
              <a:rPr lang="tr-TR" sz="2000" dirty="0">
                <a:latin typeface="Times New Roman" panose="02020603050405020304" pitchFamily="18" charset="0"/>
                <a:cs typeface="Times New Roman" panose="02020603050405020304" pitchFamily="18" charset="0"/>
              </a:rPr>
              <a:t>Şekil 19.1.1 Makine öğreniminde, modeli farklı </a:t>
            </a:r>
            <a:r>
              <a:rPr lang="tr-TR" sz="2000" dirty="0" err="1">
                <a:latin typeface="Times New Roman" panose="02020603050405020304" pitchFamily="18" charset="0"/>
                <a:cs typeface="Times New Roman" panose="02020603050405020304" pitchFamily="18" charset="0"/>
              </a:rPr>
              <a:t>hiperparametrelerle</a:t>
            </a:r>
            <a:r>
              <a:rPr lang="tr-TR" sz="2000" dirty="0">
                <a:latin typeface="Times New Roman" panose="02020603050405020304" pitchFamily="18" charset="0"/>
                <a:cs typeface="Times New Roman" panose="02020603050405020304" pitchFamily="18" charset="0"/>
              </a:rPr>
              <a:t> birden çok kez eğitmekten oluşan tipik iş akışı.</a:t>
            </a:r>
          </a:p>
        </p:txBody>
      </p:sp>
    </p:spTree>
    <p:extLst>
      <p:ext uri="{BB962C8B-B14F-4D97-AF65-F5344CB8AC3E}">
        <p14:creationId xmlns:p14="http://schemas.microsoft.com/office/powerpoint/2010/main" val="3699672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4F0284-6F21-16C7-E15F-19D318A11541}"/>
              </a:ext>
            </a:extLst>
          </p:cNvPr>
          <p:cNvSpPr>
            <a:spLocks noGrp="1"/>
          </p:cNvSpPr>
          <p:nvPr>
            <p:ph type="title"/>
          </p:nvPr>
        </p:nvSpPr>
        <p:spPr/>
        <p:txBody>
          <a:bodyPr/>
          <a:lstStyle/>
          <a:p>
            <a:pPr algn="ctr"/>
            <a:r>
              <a:rPr lang="tr-TR" sz="3600" b="1" dirty="0" err="1">
                <a:latin typeface="Times New Roman" panose="02020603050405020304" pitchFamily="18" charset="0"/>
                <a:cs typeface="Times New Roman" panose="02020603050405020304" pitchFamily="18" charset="0"/>
              </a:rPr>
              <a:t>ARS'nin</a:t>
            </a:r>
            <a:r>
              <a:rPr lang="tr-TR" sz="3600" b="1" dirty="0">
                <a:latin typeface="Times New Roman" panose="02020603050405020304" pitchFamily="18" charset="0"/>
                <a:cs typeface="Times New Roman" panose="02020603050405020304" pitchFamily="18" charset="0"/>
              </a:rPr>
              <a:t> Dezavantajları </a:t>
            </a:r>
            <a:endParaRPr lang="tr-TR" dirty="0"/>
          </a:p>
        </p:txBody>
      </p:sp>
      <p:sp>
        <p:nvSpPr>
          <p:cNvPr id="3" name="İçerik Yer Tutucusu 2">
            <a:extLst>
              <a:ext uri="{FF2B5EF4-FFF2-40B4-BE49-F238E27FC236}">
                <a16:creationId xmlns:a16="http://schemas.microsoft.com/office/drawing/2014/main" id="{73D0E451-21C1-518A-D7ED-379A933A4DEB}"/>
              </a:ext>
            </a:extLst>
          </p:cNvPr>
          <p:cNvSpPr>
            <a:spLocks noGrp="1"/>
          </p:cNvSpPr>
          <p:nvPr>
            <p:ph idx="1"/>
          </p:nvPr>
        </p:nvSpPr>
        <p:spPr/>
        <p:txBody>
          <a:bodyPr>
            <a:normAutofit/>
          </a:bodyPr>
          <a:lstStyle/>
          <a:p>
            <a:pPr marL="0" indent="0">
              <a:buNone/>
            </a:pPr>
            <a:r>
              <a:rPr lang="tr-TR" sz="2800" b="1" dirty="0">
                <a:latin typeface="Times New Roman" panose="02020603050405020304" pitchFamily="18" charset="0"/>
                <a:cs typeface="Times New Roman" panose="02020603050405020304" pitchFamily="18" charset="0"/>
              </a:rPr>
              <a:t>Rastgelelik: </a:t>
            </a:r>
            <a:r>
              <a:rPr lang="tr-TR" sz="2800" dirty="0">
                <a:latin typeface="Times New Roman" panose="02020603050405020304" pitchFamily="18" charset="0"/>
                <a:cs typeface="Times New Roman" panose="02020603050405020304" pitchFamily="18" charset="0"/>
              </a:rPr>
              <a:t>Çözümün kalitesi, rastgele seçilen </a:t>
            </a:r>
            <a:r>
              <a:rPr lang="tr-TR" sz="2800" dirty="0" err="1">
                <a:latin typeface="Times New Roman" panose="02020603050405020304" pitchFamily="18" charset="0"/>
                <a:cs typeface="Times New Roman" panose="02020603050405020304" pitchFamily="18" charset="0"/>
              </a:rPr>
              <a:t>hiperparametrelere</a:t>
            </a:r>
            <a:r>
              <a:rPr lang="tr-TR" sz="2800" dirty="0">
                <a:latin typeface="Times New Roman" panose="02020603050405020304" pitchFamily="18" charset="0"/>
                <a:cs typeface="Times New Roman" panose="02020603050405020304" pitchFamily="18" charset="0"/>
              </a:rPr>
              <a:t> bağlı olarak değişebilir.</a:t>
            </a:r>
          </a:p>
          <a:p>
            <a:pPr marL="0" indent="0">
              <a:buNone/>
            </a:pPr>
            <a:r>
              <a:rPr lang="tr-TR" sz="2800" b="1" dirty="0">
                <a:latin typeface="Times New Roman" panose="02020603050405020304" pitchFamily="18" charset="0"/>
                <a:cs typeface="Times New Roman" panose="02020603050405020304" pitchFamily="18" charset="0"/>
              </a:rPr>
              <a:t>Verimsizlik: </a:t>
            </a:r>
            <a:r>
              <a:rPr lang="tr-TR" sz="2800" dirty="0">
                <a:latin typeface="Times New Roman" panose="02020603050405020304" pitchFamily="18" charset="0"/>
                <a:cs typeface="Times New Roman" panose="02020603050405020304" pitchFamily="18" charset="0"/>
              </a:rPr>
              <a:t>Özellikle büyük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uzaylarında, gereksiz yere birçok nokta değerlendirilebilir.</a:t>
            </a:r>
          </a:p>
          <a:p>
            <a:pPr marL="0" indent="0">
              <a:buNone/>
            </a:pPr>
            <a:r>
              <a:rPr lang="tr-TR" sz="2800" b="1" dirty="0">
                <a:latin typeface="Times New Roman" panose="02020603050405020304" pitchFamily="18" charset="0"/>
                <a:cs typeface="Times New Roman" panose="02020603050405020304" pitchFamily="18" charset="0"/>
              </a:rPr>
              <a:t>Yerel Minimumlar: </a:t>
            </a:r>
            <a:r>
              <a:rPr lang="tr-TR" sz="2800" dirty="0">
                <a:latin typeface="Times New Roman" panose="02020603050405020304" pitchFamily="18" charset="0"/>
                <a:cs typeface="Times New Roman" panose="02020603050405020304" pitchFamily="18" charset="0"/>
              </a:rPr>
              <a:t>Optimal olmayan yerel minimumlara sıkışma riski vardır.</a:t>
            </a:r>
          </a:p>
          <a:p>
            <a:endParaRPr lang="tr-TR" sz="2800" dirty="0">
              <a:latin typeface="Times New Roman" panose="02020603050405020304" pitchFamily="18" charset="0"/>
              <a:cs typeface="Times New Roman" panose="02020603050405020304" pitchFamily="18" charset="0"/>
            </a:endParaRPr>
          </a:p>
          <a:p>
            <a:pPr marL="0" indent="0">
              <a:buNone/>
            </a:pPr>
            <a:endParaRPr lang="tr-TR" sz="2800" dirty="0"/>
          </a:p>
        </p:txBody>
      </p:sp>
      <p:sp>
        <p:nvSpPr>
          <p:cNvPr id="4" name="Slayt Numarası Yer Tutucusu 3">
            <a:extLst>
              <a:ext uri="{FF2B5EF4-FFF2-40B4-BE49-F238E27FC236}">
                <a16:creationId xmlns:a16="http://schemas.microsoft.com/office/drawing/2014/main" id="{DBBA9BE1-0876-256F-29CD-B2A86BBB85AA}"/>
              </a:ext>
            </a:extLst>
          </p:cNvPr>
          <p:cNvSpPr>
            <a:spLocks noGrp="1"/>
          </p:cNvSpPr>
          <p:nvPr>
            <p:ph type="sldNum" sz="quarter" idx="12"/>
          </p:nvPr>
        </p:nvSpPr>
        <p:spPr/>
        <p:txBody>
          <a:bodyPr/>
          <a:lstStyle/>
          <a:p>
            <a:pPr algn="r"/>
            <a:fld id="{0EF4C3D6-6C26-4ECF-8F30-B2D680084FE4}" type="slidenum">
              <a:rPr lang="tr-TR" smtClean="0"/>
              <a:pPr algn="r"/>
              <a:t>50</a:t>
            </a:fld>
            <a:endParaRPr lang="tr-TR" dirty="0"/>
          </a:p>
        </p:txBody>
      </p:sp>
    </p:spTree>
    <p:extLst>
      <p:ext uri="{BB962C8B-B14F-4D97-AF65-F5344CB8AC3E}">
        <p14:creationId xmlns:p14="http://schemas.microsoft.com/office/powerpoint/2010/main" val="3633325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5E7DA49-411C-3256-7F41-4F72D0B56F72}"/>
              </a:ext>
            </a:extLst>
          </p:cNvPr>
          <p:cNvSpPr>
            <a:spLocks noGrp="1"/>
          </p:cNvSpPr>
          <p:nvPr>
            <p:ph idx="1"/>
          </p:nvPr>
        </p:nvSpPr>
        <p:spPr>
          <a:xfrm>
            <a:off x="934933" y="1724858"/>
            <a:ext cx="4689118" cy="3408284"/>
          </a:xfrm>
        </p:spPr>
        <p:txBody>
          <a:bodyPr>
            <a:no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tr-TR" altLang="tr-TR" sz="2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Scheduler</a:t>
            </a:r>
            <a:r>
              <a:rPr kumimoji="0" lang="tr-TR" altLang="tr-T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Hiperparametre</a:t>
            </a:r>
            <a:r>
              <a:rPr kumimoji="0" lang="tr-TR" altLang="tr-TR"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konfigürasyonlarını seçip dağıtır.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Trial </a:t>
            </a:r>
            <a:r>
              <a:rPr kumimoji="0" lang="tr-TR" altLang="tr-TR" sz="2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Nodes</a:t>
            </a:r>
            <a:r>
              <a:rPr kumimoji="0" lang="tr-TR" altLang="tr-T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Bağımsız olarak denemeleri çalıştırır ve sonuçları toplar.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Result</a:t>
            </a:r>
            <a:r>
              <a:rPr kumimoji="0" lang="tr-TR" altLang="tr-T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2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Aggregator</a:t>
            </a:r>
            <a:r>
              <a:rPr kumimoji="0" lang="tr-TR" altLang="tr-TR"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tr-TR" altLang="tr-TR"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Tüm denemelerin sonuçlarını merkezi olarak toplar ve değerlendirir. </a:t>
            </a:r>
          </a:p>
          <a:p>
            <a:pPr marL="0" indent="0">
              <a:buNone/>
            </a:pPr>
            <a:endParaRPr lang="tr-TR" sz="2600" dirty="0"/>
          </a:p>
        </p:txBody>
      </p:sp>
      <p:sp>
        <p:nvSpPr>
          <p:cNvPr id="4" name="Slayt Numarası Yer Tutucusu 3">
            <a:extLst>
              <a:ext uri="{FF2B5EF4-FFF2-40B4-BE49-F238E27FC236}">
                <a16:creationId xmlns:a16="http://schemas.microsoft.com/office/drawing/2014/main" id="{77E8B2B4-4424-B417-8A79-DA18BD94325C}"/>
              </a:ext>
            </a:extLst>
          </p:cNvPr>
          <p:cNvSpPr>
            <a:spLocks noGrp="1"/>
          </p:cNvSpPr>
          <p:nvPr>
            <p:ph type="sldNum" sz="quarter" idx="12"/>
          </p:nvPr>
        </p:nvSpPr>
        <p:spPr/>
        <p:txBody>
          <a:bodyPr/>
          <a:lstStyle/>
          <a:p>
            <a:pPr algn="r"/>
            <a:fld id="{0EF4C3D6-6C26-4ECF-8F30-B2D680084FE4}" type="slidenum">
              <a:rPr lang="tr-TR" smtClean="0"/>
              <a:pPr algn="r"/>
              <a:t>51</a:t>
            </a:fld>
            <a:endParaRPr lang="tr-TR" dirty="0"/>
          </a:p>
        </p:txBody>
      </p:sp>
      <p:pic>
        <p:nvPicPr>
          <p:cNvPr id="5" name="Resim 4">
            <a:extLst>
              <a:ext uri="{FF2B5EF4-FFF2-40B4-BE49-F238E27FC236}">
                <a16:creationId xmlns:a16="http://schemas.microsoft.com/office/drawing/2014/main" id="{C224A9CD-CCEC-D975-657C-D86575412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5561" y="1097980"/>
            <a:ext cx="6193953" cy="4645465"/>
          </a:xfrm>
          <a:prstGeom prst="rect">
            <a:avLst/>
          </a:prstGeom>
        </p:spPr>
      </p:pic>
    </p:spTree>
    <p:extLst>
      <p:ext uri="{BB962C8B-B14F-4D97-AF65-F5344CB8AC3E}">
        <p14:creationId xmlns:p14="http://schemas.microsoft.com/office/powerpoint/2010/main" val="2582042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FC3E7F-A95F-8BFB-48CA-01DFA8D11427}"/>
              </a:ext>
            </a:extLst>
          </p:cNvPr>
          <p:cNvSpPr>
            <a:spLocks noGrp="1"/>
          </p:cNvSpPr>
          <p:nvPr>
            <p:ph type="title"/>
          </p:nvPr>
        </p:nvSpPr>
        <p:spPr/>
        <p:txBody>
          <a:bodyPr/>
          <a:lstStyle/>
          <a:p>
            <a:pPr algn="ctr"/>
            <a:r>
              <a:rPr lang="tr-TR" sz="3600" b="1" dirty="0">
                <a:latin typeface="Times New Roman" panose="02020603050405020304" pitchFamily="18" charset="0"/>
                <a:cs typeface="Times New Roman" panose="02020603050405020304" pitchFamily="18" charset="0"/>
              </a:rPr>
              <a:t>Kullanım Alanları</a:t>
            </a:r>
            <a:endParaRPr lang="tr-TR" dirty="0"/>
          </a:p>
        </p:txBody>
      </p:sp>
      <p:sp>
        <p:nvSpPr>
          <p:cNvPr id="3" name="İçerik Yer Tutucusu 2">
            <a:extLst>
              <a:ext uri="{FF2B5EF4-FFF2-40B4-BE49-F238E27FC236}">
                <a16:creationId xmlns:a16="http://schemas.microsoft.com/office/drawing/2014/main" id="{D7DC788E-A08F-AAD1-C985-A609DC00B73E}"/>
              </a:ext>
            </a:extLst>
          </p:cNvPr>
          <p:cNvSpPr>
            <a:spLocks noGrp="1"/>
          </p:cNvSpPr>
          <p:nvPr>
            <p:ph idx="1"/>
          </p:nvPr>
        </p:nvSpPr>
        <p:spPr>
          <a:xfrm>
            <a:off x="1141412" y="1875861"/>
            <a:ext cx="9905999" cy="3541714"/>
          </a:xfrm>
        </p:spPr>
        <p:txBody>
          <a:bodyPr>
            <a:noAutofit/>
          </a:bodyPr>
          <a:lstStyle/>
          <a:p>
            <a:pPr marL="0" indent="0">
              <a:buNone/>
            </a:pPr>
            <a:r>
              <a:rPr lang="tr-TR" b="1" dirty="0">
                <a:latin typeface="Times New Roman" panose="02020603050405020304" pitchFamily="18" charset="0"/>
                <a:cs typeface="Times New Roman" panose="02020603050405020304" pitchFamily="18" charset="0"/>
              </a:rPr>
              <a:t>Kontrol Sistemleri </a:t>
            </a:r>
          </a:p>
          <a:p>
            <a:pPr marL="0" indent="0">
              <a:buNone/>
            </a:pPr>
            <a:r>
              <a:rPr lang="tr-TR" dirty="0">
                <a:latin typeface="Times New Roman" panose="02020603050405020304" pitchFamily="18" charset="0"/>
                <a:cs typeface="Times New Roman" panose="02020603050405020304" pitchFamily="18" charset="0"/>
              </a:rPr>
              <a:t>Robotik ve otonom araçlarda hareket planlama ve kontrol stratejilerini optimize etmek için kullanılır.</a:t>
            </a:r>
          </a:p>
          <a:p>
            <a:pPr marL="0" indent="0">
              <a:buNone/>
            </a:pPr>
            <a:r>
              <a:rPr lang="tr-TR" b="1" dirty="0">
                <a:latin typeface="Times New Roman" panose="02020603050405020304" pitchFamily="18" charset="0"/>
                <a:cs typeface="Times New Roman" panose="02020603050405020304" pitchFamily="18" charset="0"/>
              </a:rPr>
              <a:t>Endüstriyel Uygulamalar</a:t>
            </a:r>
          </a:p>
          <a:p>
            <a:pPr marL="0" indent="0">
              <a:buNone/>
            </a:pPr>
            <a:r>
              <a:rPr lang="tr-TR" dirty="0">
                <a:latin typeface="Times New Roman" panose="02020603050405020304" pitchFamily="18" charset="0"/>
                <a:cs typeface="Times New Roman" panose="02020603050405020304" pitchFamily="18" charset="0"/>
              </a:rPr>
              <a:t>Üretim planlama ve tedarik zinciri süreçlerinde en iyi stratejileri belirlemek için tercih edilir.</a:t>
            </a:r>
          </a:p>
          <a:p>
            <a:pPr marL="0" indent="0">
              <a:buNone/>
            </a:pPr>
            <a:r>
              <a:rPr lang="tr-TR" b="1" dirty="0">
                <a:latin typeface="Times New Roman" panose="02020603050405020304" pitchFamily="18" charset="0"/>
                <a:cs typeface="Times New Roman" panose="02020603050405020304" pitchFamily="18" charset="0"/>
              </a:rPr>
              <a:t>Bilimsel Araştırmalar</a:t>
            </a:r>
          </a:p>
          <a:p>
            <a:pPr marL="0" indent="0">
              <a:buNone/>
            </a:pPr>
            <a:r>
              <a:rPr lang="tr-TR" dirty="0">
                <a:latin typeface="Times New Roman" panose="02020603050405020304" pitchFamily="18" charset="0"/>
                <a:cs typeface="Times New Roman" panose="02020603050405020304" pitchFamily="18" charset="0"/>
              </a:rPr>
              <a:t>Yüksek boyutlu simülasyonlar ve genetik algoritmaların performansını artırmak için uygundur.</a:t>
            </a:r>
          </a:p>
          <a:p>
            <a:endParaRPr lang="tr-TR" dirty="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a:extLst>
              <a:ext uri="{FF2B5EF4-FFF2-40B4-BE49-F238E27FC236}">
                <a16:creationId xmlns:a16="http://schemas.microsoft.com/office/drawing/2014/main" id="{0EFA3877-5A5F-221D-CF42-F6C43EB5EA42}"/>
              </a:ext>
            </a:extLst>
          </p:cNvPr>
          <p:cNvSpPr>
            <a:spLocks noGrp="1"/>
          </p:cNvSpPr>
          <p:nvPr>
            <p:ph type="sldNum" sz="quarter" idx="12"/>
          </p:nvPr>
        </p:nvSpPr>
        <p:spPr/>
        <p:txBody>
          <a:bodyPr/>
          <a:lstStyle/>
          <a:p>
            <a:pPr algn="r"/>
            <a:fld id="{0EF4C3D6-6C26-4ECF-8F30-B2D680084FE4}" type="slidenum">
              <a:rPr lang="tr-TR" smtClean="0"/>
              <a:pPr algn="r"/>
              <a:t>52</a:t>
            </a:fld>
            <a:endParaRPr lang="tr-TR" dirty="0"/>
          </a:p>
        </p:txBody>
      </p:sp>
    </p:spTree>
    <p:extLst>
      <p:ext uri="{BB962C8B-B14F-4D97-AF65-F5344CB8AC3E}">
        <p14:creationId xmlns:p14="http://schemas.microsoft.com/office/powerpoint/2010/main" val="21574332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E121BA7-C5D3-734A-E659-5A02C0678153}"/>
              </a:ext>
            </a:extLst>
          </p:cNvPr>
          <p:cNvSpPr>
            <a:spLocks noGrp="1"/>
          </p:cNvSpPr>
          <p:nvPr>
            <p:ph idx="1"/>
          </p:nvPr>
        </p:nvSpPr>
        <p:spPr>
          <a:xfrm>
            <a:off x="1143000" y="1040119"/>
            <a:ext cx="9905999" cy="3541714"/>
          </a:xfrm>
        </p:spPr>
        <p:txBody>
          <a:bodyPr>
            <a:noAutofit/>
          </a:bodyPr>
          <a:lstStyle/>
          <a:p>
            <a:pPr marL="0" indent="0">
              <a:buNone/>
            </a:pPr>
            <a:r>
              <a:rPr lang="tr-TR" sz="2600" b="1" dirty="0">
                <a:latin typeface="Times New Roman" panose="02020603050405020304" pitchFamily="18" charset="0"/>
                <a:cs typeface="Times New Roman" panose="02020603050405020304" pitchFamily="18" charset="0"/>
              </a:rPr>
              <a:t>Finans ve Ekonomi</a:t>
            </a:r>
          </a:p>
          <a:p>
            <a:pPr marL="0" indent="0">
              <a:buNone/>
            </a:pPr>
            <a:r>
              <a:rPr lang="tr-TR" sz="2600" dirty="0">
                <a:latin typeface="Times New Roman" panose="02020603050405020304" pitchFamily="18" charset="0"/>
                <a:cs typeface="Times New Roman" panose="02020603050405020304" pitchFamily="18" charset="0"/>
              </a:rPr>
              <a:t>Portföy yönetimi ve risk analizinde optimum çözümler sunar, stratejik kararları hızlandırır.</a:t>
            </a:r>
          </a:p>
          <a:p>
            <a:pPr marL="0" indent="0">
              <a:buNone/>
            </a:pPr>
            <a:r>
              <a:rPr lang="tr-TR" sz="2600" b="1" dirty="0">
                <a:latin typeface="Times New Roman" panose="02020603050405020304" pitchFamily="18" charset="0"/>
                <a:cs typeface="Times New Roman" panose="02020603050405020304" pitchFamily="18" charset="0"/>
              </a:rPr>
              <a:t>Oyun ve Yapay Zeka</a:t>
            </a:r>
          </a:p>
          <a:p>
            <a:pPr marL="0" indent="0">
              <a:buNone/>
            </a:pPr>
            <a:r>
              <a:rPr lang="tr-TR" sz="2600" dirty="0">
                <a:latin typeface="Times New Roman" panose="02020603050405020304" pitchFamily="18" charset="0"/>
                <a:cs typeface="Times New Roman" panose="02020603050405020304" pitchFamily="18" charset="0"/>
              </a:rPr>
              <a:t>Oyun stratejileri geliştirme ve </a:t>
            </a:r>
            <a:r>
              <a:rPr lang="tr-TR" sz="2600" dirty="0" err="1">
                <a:latin typeface="Times New Roman" panose="02020603050405020304" pitchFamily="18" charset="0"/>
                <a:cs typeface="Times New Roman" panose="02020603050405020304" pitchFamily="18" charset="0"/>
              </a:rPr>
              <a:t>reinforcement</a:t>
            </a:r>
            <a:r>
              <a:rPr lang="tr-TR" sz="2600" dirty="0">
                <a:latin typeface="Times New Roman" panose="02020603050405020304" pitchFamily="18" charset="0"/>
                <a:cs typeface="Times New Roman" panose="02020603050405020304" pitchFamily="18" charset="0"/>
              </a:rPr>
              <a:t> </a:t>
            </a:r>
            <a:r>
              <a:rPr lang="tr-TR" sz="2600" dirty="0" err="1">
                <a:latin typeface="Times New Roman" panose="02020603050405020304" pitchFamily="18" charset="0"/>
                <a:cs typeface="Times New Roman" panose="02020603050405020304" pitchFamily="18" charset="0"/>
              </a:rPr>
              <a:t>learning</a:t>
            </a:r>
            <a:r>
              <a:rPr lang="tr-TR" sz="2600" dirty="0">
                <a:latin typeface="Times New Roman" panose="02020603050405020304" pitchFamily="18" charset="0"/>
                <a:cs typeface="Times New Roman" panose="02020603050405020304" pitchFamily="18" charset="0"/>
              </a:rPr>
              <a:t> süreçlerini destekler.</a:t>
            </a:r>
          </a:p>
          <a:p>
            <a:pPr marL="0" indent="0">
              <a:buNone/>
            </a:pPr>
            <a:r>
              <a:rPr lang="tr-TR" sz="2600" b="1" dirty="0">
                <a:latin typeface="Times New Roman" panose="02020603050405020304" pitchFamily="18" charset="0"/>
                <a:cs typeface="Times New Roman" panose="02020603050405020304" pitchFamily="18" charset="0"/>
              </a:rPr>
              <a:t>Büyük Veri ve Bulut Bilişim</a:t>
            </a:r>
          </a:p>
          <a:p>
            <a:pPr marL="0" indent="0">
              <a:buNone/>
            </a:pPr>
            <a:r>
              <a:rPr lang="tr-TR" sz="2600" dirty="0">
                <a:latin typeface="Times New Roman" panose="02020603050405020304" pitchFamily="18" charset="0"/>
                <a:cs typeface="Times New Roman" panose="02020603050405020304" pitchFamily="18" charset="0"/>
              </a:rPr>
              <a:t>Kaynak yönetimi ve büyük veri analitiği için maliyet ve zaman tasarrufu sağlar.</a:t>
            </a:r>
          </a:p>
          <a:p>
            <a:pPr marL="0" indent="0">
              <a:buNone/>
            </a:pPr>
            <a:endParaRPr lang="tr-TR" sz="2600" dirty="0">
              <a:latin typeface="Times New Roman" panose="02020603050405020304" pitchFamily="18" charset="0"/>
              <a:cs typeface="Times New Roman" panose="02020603050405020304" pitchFamily="18" charset="0"/>
            </a:endParaRPr>
          </a:p>
          <a:p>
            <a:endParaRPr lang="tr-TR" sz="2600" dirty="0"/>
          </a:p>
        </p:txBody>
      </p:sp>
      <p:sp>
        <p:nvSpPr>
          <p:cNvPr id="4" name="Slayt Numarası Yer Tutucusu 3">
            <a:extLst>
              <a:ext uri="{FF2B5EF4-FFF2-40B4-BE49-F238E27FC236}">
                <a16:creationId xmlns:a16="http://schemas.microsoft.com/office/drawing/2014/main" id="{E7857479-12A6-4DF0-7E88-09F6F296DFA2}"/>
              </a:ext>
            </a:extLst>
          </p:cNvPr>
          <p:cNvSpPr>
            <a:spLocks noGrp="1"/>
          </p:cNvSpPr>
          <p:nvPr>
            <p:ph type="sldNum" sz="quarter" idx="12"/>
          </p:nvPr>
        </p:nvSpPr>
        <p:spPr/>
        <p:txBody>
          <a:bodyPr/>
          <a:lstStyle/>
          <a:p>
            <a:pPr algn="r"/>
            <a:fld id="{0EF4C3D6-6C26-4ECF-8F30-B2D680084FE4}" type="slidenum">
              <a:rPr lang="tr-TR" smtClean="0"/>
              <a:pPr algn="r"/>
              <a:t>53</a:t>
            </a:fld>
            <a:endParaRPr lang="tr-TR" dirty="0"/>
          </a:p>
        </p:txBody>
      </p:sp>
    </p:spTree>
    <p:extLst>
      <p:ext uri="{BB962C8B-B14F-4D97-AF65-F5344CB8AC3E}">
        <p14:creationId xmlns:p14="http://schemas.microsoft.com/office/powerpoint/2010/main" val="3612472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6D737E-7E82-D734-5D83-68016E541DB8}"/>
              </a:ext>
            </a:extLst>
          </p:cNvPr>
          <p:cNvSpPr>
            <a:spLocks noGrp="1"/>
          </p:cNvSpPr>
          <p:nvPr>
            <p:ph type="title"/>
          </p:nvPr>
        </p:nvSpPr>
        <p:spPr/>
        <p:txBody>
          <a:bodyPr>
            <a:normAutofit fontScale="90000"/>
          </a:bodyPr>
          <a:lstStyle/>
          <a:p>
            <a:pPr algn="ctr"/>
            <a:r>
              <a:rPr lang="tr-TR" b="1" dirty="0">
                <a:latin typeface="Times New Roman" panose="02020603050405020304" pitchFamily="18" charset="0"/>
                <a:ea typeface="+mj-lt"/>
                <a:cs typeface="Times New Roman" panose="02020603050405020304" pitchFamily="18" charset="0"/>
              </a:rPr>
              <a:t>Çoklu Sadakat </a:t>
            </a:r>
            <a:r>
              <a:rPr lang="tr-TR" b="1" dirty="0" err="1">
                <a:latin typeface="Times New Roman" panose="02020603050405020304" pitchFamily="18" charset="0"/>
                <a:ea typeface="+mj-lt"/>
                <a:cs typeface="Times New Roman" panose="02020603050405020304" pitchFamily="18" charset="0"/>
              </a:rPr>
              <a:t>Hiperparametre</a:t>
            </a:r>
            <a:r>
              <a:rPr lang="tr-TR" b="1" dirty="0">
                <a:latin typeface="Times New Roman" panose="02020603050405020304" pitchFamily="18" charset="0"/>
                <a:ea typeface="+mj-lt"/>
                <a:cs typeface="Times New Roman" panose="02020603050405020304" pitchFamily="18" charset="0"/>
              </a:rPr>
              <a:t> Optimizasyonu </a:t>
            </a:r>
            <a:r>
              <a:rPr lang="tr-TR" b="1" dirty="0">
                <a:latin typeface="Times New Roman" panose="02020603050405020304" pitchFamily="18" charset="0"/>
                <a:ea typeface="+mn-lt"/>
                <a:cs typeface="Times New Roman" panose="02020603050405020304" pitchFamily="18" charset="0"/>
              </a:rPr>
              <a:t>(Multi-</a:t>
            </a:r>
            <a:r>
              <a:rPr lang="tr-TR" b="1" dirty="0" err="1">
                <a:latin typeface="Times New Roman" panose="02020603050405020304" pitchFamily="18" charset="0"/>
                <a:ea typeface="+mn-lt"/>
                <a:cs typeface="Times New Roman" panose="02020603050405020304" pitchFamily="18" charset="0"/>
              </a:rPr>
              <a:t>Fidelity</a:t>
            </a:r>
            <a:r>
              <a:rPr lang="tr-TR" b="1" dirty="0">
                <a:latin typeface="Times New Roman" panose="02020603050405020304" pitchFamily="18" charset="0"/>
                <a:ea typeface="+mn-lt"/>
                <a:cs typeface="Times New Roman" panose="02020603050405020304" pitchFamily="18" charset="0"/>
              </a:rPr>
              <a:t> </a:t>
            </a:r>
            <a:r>
              <a:rPr lang="tr-TR" b="1" dirty="0" err="1">
                <a:latin typeface="Times New Roman" panose="02020603050405020304" pitchFamily="18" charset="0"/>
                <a:ea typeface="+mn-lt"/>
                <a:cs typeface="Times New Roman" panose="02020603050405020304" pitchFamily="18" charset="0"/>
              </a:rPr>
              <a:t>Hyperparameter</a:t>
            </a:r>
            <a:r>
              <a:rPr lang="tr-TR" b="1" dirty="0">
                <a:latin typeface="Times New Roman" panose="02020603050405020304" pitchFamily="18" charset="0"/>
                <a:ea typeface="+mn-lt"/>
                <a:cs typeface="Times New Roman" panose="02020603050405020304" pitchFamily="18" charset="0"/>
              </a:rPr>
              <a:t> </a:t>
            </a:r>
            <a:r>
              <a:rPr lang="tr-TR" b="1" dirty="0" err="1">
                <a:latin typeface="Times New Roman" panose="02020603050405020304" pitchFamily="18" charset="0"/>
                <a:ea typeface="+mn-lt"/>
                <a:cs typeface="Times New Roman" panose="02020603050405020304" pitchFamily="18" charset="0"/>
              </a:rPr>
              <a:t>Optimization</a:t>
            </a:r>
            <a:r>
              <a:rPr lang="tr-TR" b="1" dirty="0">
                <a:latin typeface="Times New Roman" panose="02020603050405020304" pitchFamily="18" charset="0"/>
                <a:ea typeface="+mn-lt"/>
                <a:cs typeface="Times New Roman" panose="02020603050405020304" pitchFamily="18" charset="0"/>
              </a:rPr>
              <a:t>) </a:t>
            </a:r>
            <a:endParaRPr lang="tr-TR" b="1" dirty="0"/>
          </a:p>
        </p:txBody>
      </p:sp>
      <p:sp>
        <p:nvSpPr>
          <p:cNvPr id="3" name="İçerik Yer Tutucusu 2">
            <a:extLst>
              <a:ext uri="{FF2B5EF4-FFF2-40B4-BE49-F238E27FC236}">
                <a16:creationId xmlns:a16="http://schemas.microsoft.com/office/drawing/2014/main" id="{A055FCEB-4D09-E73B-A9B3-A4826812E76B}"/>
              </a:ext>
            </a:extLst>
          </p:cNvPr>
          <p:cNvSpPr>
            <a:spLocks noGrp="1"/>
          </p:cNvSpPr>
          <p:nvPr>
            <p:ph idx="1"/>
          </p:nvPr>
        </p:nvSpPr>
        <p:spPr/>
        <p:txBody>
          <a:bodyPr>
            <a:normAutofit/>
          </a:bodyPr>
          <a:lstStyle/>
          <a:p>
            <a:pPr marL="0" indent="0">
              <a:buNone/>
            </a:pPr>
            <a:r>
              <a:rPr lang="tr-TR" sz="2600" dirty="0">
                <a:latin typeface="Times New Roman" panose="02020603050405020304" pitchFamily="18" charset="0"/>
                <a:ea typeface="+mj-lt"/>
                <a:cs typeface="Times New Roman" panose="02020603050405020304" pitchFamily="18" charset="0"/>
              </a:rPr>
              <a:t>Çoklu Sadakat </a:t>
            </a:r>
            <a:r>
              <a:rPr lang="tr-TR" sz="2600" dirty="0" err="1">
                <a:latin typeface="Times New Roman" panose="02020603050405020304" pitchFamily="18" charset="0"/>
                <a:ea typeface="+mj-lt"/>
                <a:cs typeface="Times New Roman" panose="02020603050405020304" pitchFamily="18" charset="0"/>
              </a:rPr>
              <a:t>Hiperparametre</a:t>
            </a:r>
            <a:r>
              <a:rPr lang="tr-TR" sz="2600" dirty="0">
                <a:latin typeface="Times New Roman" panose="02020603050405020304" pitchFamily="18" charset="0"/>
                <a:ea typeface="+mj-lt"/>
                <a:cs typeface="Times New Roman" panose="02020603050405020304" pitchFamily="18" charset="0"/>
              </a:rPr>
              <a:t> Optimizasyonu, </a:t>
            </a:r>
            <a:r>
              <a:rPr lang="tr-TR" sz="2600" dirty="0">
                <a:latin typeface="Times New Roman" panose="02020603050405020304" pitchFamily="18" charset="0"/>
                <a:ea typeface="+mn-lt"/>
                <a:cs typeface="Times New Roman" panose="02020603050405020304" pitchFamily="18" charset="0"/>
              </a:rPr>
              <a:t>bir makine öğrenimi modelinin </a:t>
            </a:r>
            <a:r>
              <a:rPr lang="tr-TR" sz="2600" dirty="0" err="1">
                <a:latin typeface="Times New Roman" panose="02020603050405020304" pitchFamily="18" charset="0"/>
                <a:ea typeface="+mn-lt"/>
                <a:cs typeface="Times New Roman" panose="02020603050405020304" pitchFamily="18" charset="0"/>
              </a:rPr>
              <a:t>hiperparametrelerini</a:t>
            </a:r>
            <a:r>
              <a:rPr lang="tr-TR" sz="2600" dirty="0">
                <a:latin typeface="Times New Roman" panose="02020603050405020304" pitchFamily="18" charset="0"/>
                <a:ea typeface="+mn-lt"/>
                <a:cs typeface="Times New Roman" panose="02020603050405020304" pitchFamily="18" charset="0"/>
              </a:rPr>
              <a:t> optimize etmek için farklı çözünürlükte (sadakat seviyelerinde) değerlendirmeler kullanmayı amaçlayan bir tekniktir. Geleneksel </a:t>
            </a:r>
            <a:r>
              <a:rPr lang="tr-TR" sz="2600" dirty="0" err="1">
                <a:latin typeface="Times New Roman" panose="02020603050405020304" pitchFamily="18" charset="0"/>
                <a:ea typeface="+mn-lt"/>
                <a:cs typeface="Times New Roman" panose="02020603050405020304" pitchFamily="18" charset="0"/>
              </a:rPr>
              <a:t>hiperparametre</a:t>
            </a:r>
            <a:r>
              <a:rPr lang="tr-TR" sz="2600" dirty="0">
                <a:latin typeface="Times New Roman" panose="02020603050405020304" pitchFamily="18" charset="0"/>
                <a:ea typeface="+mn-lt"/>
                <a:cs typeface="Times New Roman" panose="02020603050405020304" pitchFamily="18" charset="0"/>
              </a:rPr>
              <a:t> optimizasyon yöntemleri tüm değerlendirmeleri tam çözünürlükte yaparken, bu yöntem farklı sadakat seviyelerinde daha az maliyetle değerlendirme yaparak süreci hızlandırmayı hedefler.</a:t>
            </a:r>
          </a:p>
          <a:p>
            <a:endParaRPr lang="tr-TR" sz="2600" dirty="0">
              <a:latin typeface="Times New Roman" panose="02020603050405020304" pitchFamily="18" charset="0"/>
              <a:cs typeface="Times New Roman" panose="02020603050405020304" pitchFamily="18" charset="0"/>
            </a:endParaRPr>
          </a:p>
          <a:p>
            <a:pPr marL="0" indent="0">
              <a:buNone/>
            </a:pPr>
            <a:endParaRPr lang="tr-TR" sz="2600" dirty="0"/>
          </a:p>
        </p:txBody>
      </p:sp>
      <p:sp>
        <p:nvSpPr>
          <p:cNvPr id="4" name="Slayt Numarası Yer Tutucusu 3">
            <a:extLst>
              <a:ext uri="{FF2B5EF4-FFF2-40B4-BE49-F238E27FC236}">
                <a16:creationId xmlns:a16="http://schemas.microsoft.com/office/drawing/2014/main" id="{996FD479-436F-E604-EB81-C247DDF5D6ED}"/>
              </a:ext>
            </a:extLst>
          </p:cNvPr>
          <p:cNvSpPr>
            <a:spLocks noGrp="1"/>
          </p:cNvSpPr>
          <p:nvPr>
            <p:ph type="sldNum" sz="quarter" idx="12"/>
          </p:nvPr>
        </p:nvSpPr>
        <p:spPr/>
        <p:txBody>
          <a:bodyPr/>
          <a:lstStyle/>
          <a:p>
            <a:pPr algn="r"/>
            <a:fld id="{0EF4C3D6-6C26-4ECF-8F30-B2D680084FE4}" type="slidenum">
              <a:rPr lang="tr-TR" smtClean="0"/>
              <a:pPr algn="r"/>
              <a:t>54</a:t>
            </a:fld>
            <a:endParaRPr lang="tr-TR" dirty="0"/>
          </a:p>
        </p:txBody>
      </p:sp>
    </p:spTree>
    <p:extLst>
      <p:ext uri="{BB962C8B-B14F-4D97-AF65-F5344CB8AC3E}">
        <p14:creationId xmlns:p14="http://schemas.microsoft.com/office/powerpoint/2010/main" val="535786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6F4784-3369-319A-646C-C093682ECF55}"/>
              </a:ext>
            </a:extLst>
          </p:cNvPr>
          <p:cNvSpPr>
            <a:spLocks noGrp="1"/>
          </p:cNvSpPr>
          <p:nvPr>
            <p:ph idx="1"/>
          </p:nvPr>
        </p:nvSpPr>
        <p:spPr>
          <a:xfrm>
            <a:off x="1143000" y="835742"/>
            <a:ext cx="9905999" cy="5525729"/>
          </a:xfrm>
        </p:spPr>
        <p:txBody>
          <a:bodyPr>
            <a:noAutofit/>
          </a:bodyPr>
          <a:lstStyle/>
          <a:p>
            <a:pPr marL="0" indent="0">
              <a:buNone/>
            </a:pPr>
            <a:r>
              <a:rPr lang="tr-TR" sz="2600" b="1" dirty="0">
                <a:latin typeface="Times New Roman" panose="02020603050405020304" pitchFamily="18" charset="0"/>
                <a:ea typeface="+mn-lt"/>
                <a:cs typeface="Times New Roman" panose="02020603050405020304" pitchFamily="18" charset="0"/>
              </a:rPr>
              <a:t>Sadakat (</a:t>
            </a:r>
            <a:r>
              <a:rPr lang="tr-TR" sz="2600" b="1" dirty="0" err="1">
                <a:latin typeface="Times New Roman" panose="02020603050405020304" pitchFamily="18" charset="0"/>
                <a:ea typeface="+mn-lt"/>
                <a:cs typeface="Times New Roman" panose="02020603050405020304" pitchFamily="18" charset="0"/>
              </a:rPr>
              <a:t>Fidelity</a:t>
            </a:r>
            <a:r>
              <a:rPr lang="tr-TR" sz="2600" b="1" dirty="0">
                <a:latin typeface="Times New Roman" panose="02020603050405020304" pitchFamily="18" charset="0"/>
                <a:ea typeface="+mn-lt"/>
                <a:cs typeface="Times New Roman" panose="02020603050405020304" pitchFamily="18" charset="0"/>
              </a:rPr>
              <a:t>):</a:t>
            </a:r>
          </a:p>
          <a:p>
            <a:pPr marL="0" indent="0">
              <a:buNone/>
            </a:pPr>
            <a:r>
              <a:rPr lang="tr-TR" sz="2600" dirty="0">
                <a:latin typeface="Times New Roman" panose="02020603050405020304" pitchFamily="18" charset="0"/>
                <a:ea typeface="+mn-lt"/>
                <a:cs typeface="Times New Roman" panose="02020603050405020304" pitchFamily="18" charset="0"/>
              </a:rPr>
              <a:t>Sadakat, bir modelin, simülasyonun veya hesaplama yönteminin gerçek bir sistemi veya süreci ne kadar doğru ve detaylı bir şekilde temsil ettiğini ifade eden bir ölçüttür. Sadakat, genellikle modelin karmaşıklık seviyesi, doğruluk oranı ve hesaplama maliyetine bağlı olarak yüksek ve düşük sadakat olarak sınıflandırılır.</a:t>
            </a:r>
          </a:p>
          <a:p>
            <a:r>
              <a:rPr lang="tr-TR" sz="2600" b="1" dirty="0">
                <a:latin typeface="Times New Roman" panose="02020603050405020304" pitchFamily="18" charset="0"/>
                <a:ea typeface="+mn-lt"/>
                <a:cs typeface="Times New Roman" panose="02020603050405020304" pitchFamily="18" charset="0"/>
              </a:rPr>
              <a:t>Yüksek Sadakat: </a:t>
            </a:r>
            <a:r>
              <a:rPr lang="tr-TR" sz="2600" dirty="0">
                <a:latin typeface="Times New Roman" panose="02020603050405020304" pitchFamily="18" charset="0"/>
                <a:ea typeface="+mn-lt"/>
                <a:cs typeface="Times New Roman" panose="02020603050405020304" pitchFamily="18" charset="0"/>
              </a:rPr>
              <a:t>Gerçek sistemi ayrıntılı bir şekilde temsil eden, daha fazla hesaplama kaynağı ve zaman gerektiren modeller veya yöntemler.</a:t>
            </a:r>
          </a:p>
          <a:p>
            <a:r>
              <a:rPr lang="tr-TR" sz="2600" b="1" dirty="0">
                <a:latin typeface="Times New Roman" panose="02020603050405020304" pitchFamily="18" charset="0"/>
                <a:ea typeface="+mn-lt"/>
                <a:cs typeface="Times New Roman" panose="02020603050405020304" pitchFamily="18" charset="0"/>
              </a:rPr>
              <a:t>Düşük Sadakat: </a:t>
            </a:r>
            <a:r>
              <a:rPr lang="tr-TR" sz="2600" dirty="0">
                <a:latin typeface="Times New Roman" panose="02020603050405020304" pitchFamily="18" charset="0"/>
                <a:ea typeface="+mn-lt"/>
                <a:cs typeface="Times New Roman" panose="02020603050405020304" pitchFamily="18" charset="0"/>
              </a:rPr>
              <a:t>Gerçek sistemi yaklaşık olarak temsil eden, daha hızlı ve düşük maliyetli çözümler sunan modeller veya yöntemler.</a:t>
            </a:r>
            <a:endParaRPr lang="tr-TR" sz="2600" dirty="0">
              <a:latin typeface="Times New Roman" panose="02020603050405020304" pitchFamily="18" charset="0"/>
              <a:cs typeface="Times New Roman" panose="02020603050405020304" pitchFamily="18" charset="0"/>
            </a:endParaRPr>
          </a:p>
          <a:p>
            <a:endParaRPr lang="tr-TR" sz="2600" dirty="0"/>
          </a:p>
        </p:txBody>
      </p:sp>
      <p:sp>
        <p:nvSpPr>
          <p:cNvPr id="4" name="Slayt Numarası Yer Tutucusu 3">
            <a:extLst>
              <a:ext uri="{FF2B5EF4-FFF2-40B4-BE49-F238E27FC236}">
                <a16:creationId xmlns:a16="http://schemas.microsoft.com/office/drawing/2014/main" id="{B9C2A2FE-331F-9FD1-8CF5-765860A97F66}"/>
              </a:ext>
            </a:extLst>
          </p:cNvPr>
          <p:cNvSpPr>
            <a:spLocks noGrp="1"/>
          </p:cNvSpPr>
          <p:nvPr>
            <p:ph type="sldNum" sz="quarter" idx="12"/>
          </p:nvPr>
        </p:nvSpPr>
        <p:spPr/>
        <p:txBody>
          <a:bodyPr/>
          <a:lstStyle/>
          <a:p>
            <a:pPr algn="r"/>
            <a:fld id="{0EF4C3D6-6C26-4ECF-8F30-B2D680084FE4}" type="slidenum">
              <a:rPr lang="tr-TR" smtClean="0"/>
              <a:pPr algn="r"/>
              <a:t>55</a:t>
            </a:fld>
            <a:endParaRPr lang="tr-TR" dirty="0"/>
          </a:p>
        </p:txBody>
      </p:sp>
    </p:spTree>
    <p:extLst>
      <p:ext uri="{BB962C8B-B14F-4D97-AF65-F5344CB8AC3E}">
        <p14:creationId xmlns:p14="http://schemas.microsoft.com/office/powerpoint/2010/main" val="2872569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CDF8CD-A5CE-97D8-ADE4-4E932A6C9617}"/>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Neden Kullanılır?</a:t>
            </a:r>
            <a:endParaRPr lang="tr-TR" dirty="0"/>
          </a:p>
        </p:txBody>
      </p:sp>
      <p:sp>
        <p:nvSpPr>
          <p:cNvPr id="3" name="İçerik Yer Tutucusu 2">
            <a:extLst>
              <a:ext uri="{FF2B5EF4-FFF2-40B4-BE49-F238E27FC236}">
                <a16:creationId xmlns:a16="http://schemas.microsoft.com/office/drawing/2014/main" id="{6F0DA23C-2D56-CD9E-E7C6-42F965A9BFCD}"/>
              </a:ext>
            </a:extLst>
          </p:cNvPr>
          <p:cNvSpPr>
            <a:spLocks noGrp="1"/>
          </p:cNvSpPr>
          <p:nvPr>
            <p:ph idx="1"/>
          </p:nvPr>
        </p:nvSpPr>
        <p:spPr>
          <a:xfrm>
            <a:off x="1141413" y="1777538"/>
            <a:ext cx="9905999" cy="3541714"/>
          </a:xfrm>
        </p:spPr>
        <p:txBody>
          <a:bodyPr>
            <a:noAutofit/>
          </a:bodyPr>
          <a:lstStyle/>
          <a:p>
            <a:pPr marL="0" indent="0">
              <a:buNone/>
            </a:pPr>
            <a:r>
              <a:rPr lang="tr-TR" b="1" dirty="0">
                <a:latin typeface="Times New Roman" panose="02020603050405020304" pitchFamily="18" charset="0"/>
                <a:ea typeface="+mn-lt"/>
                <a:cs typeface="Times New Roman" panose="02020603050405020304" pitchFamily="18" charset="0"/>
              </a:rPr>
              <a:t>Maliyet ve Zaman Tasarrufu:</a:t>
            </a:r>
            <a:r>
              <a:rPr lang="tr-TR" dirty="0">
                <a:latin typeface="Times New Roman" panose="02020603050405020304" pitchFamily="18" charset="0"/>
                <a:ea typeface="+mn-lt"/>
                <a:cs typeface="Times New Roman" panose="02020603050405020304" pitchFamily="18" charset="0"/>
              </a:rPr>
              <a:t> Yüksek sadakat seviyelerinde tüm kombinasyonları denemek çok maliyetli olabilir.</a:t>
            </a:r>
            <a:endParaRPr lang="tr-TR" dirty="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ea typeface="+mn-lt"/>
                <a:cs typeface="Times New Roman" panose="02020603050405020304" pitchFamily="18" charset="0"/>
              </a:rPr>
              <a:t>Verimli Arama:</a:t>
            </a:r>
            <a:r>
              <a:rPr lang="tr-TR" dirty="0">
                <a:latin typeface="Times New Roman" panose="02020603050405020304" pitchFamily="18" charset="0"/>
                <a:ea typeface="+mn-lt"/>
                <a:cs typeface="Times New Roman" panose="02020603050405020304" pitchFamily="18" charset="0"/>
              </a:rPr>
              <a:t> Daha hızlı iterasyonlarla optimize edilmiş </a:t>
            </a:r>
            <a:r>
              <a:rPr lang="tr-TR" dirty="0" err="1">
                <a:latin typeface="Times New Roman" panose="02020603050405020304" pitchFamily="18" charset="0"/>
                <a:ea typeface="+mn-lt"/>
                <a:cs typeface="Times New Roman" panose="02020603050405020304" pitchFamily="18" charset="0"/>
              </a:rPr>
              <a:t>hiperparametre</a:t>
            </a:r>
            <a:r>
              <a:rPr lang="tr-TR" dirty="0">
                <a:latin typeface="Times New Roman" panose="02020603050405020304" pitchFamily="18" charset="0"/>
                <a:ea typeface="+mn-lt"/>
                <a:cs typeface="Times New Roman" panose="02020603050405020304" pitchFamily="18" charset="0"/>
              </a:rPr>
              <a:t> setine ulaşılır.</a:t>
            </a:r>
            <a:endParaRPr lang="tr-TR" dirty="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ea typeface="+mn-lt"/>
                <a:cs typeface="Times New Roman" panose="02020603050405020304" pitchFamily="18" charset="0"/>
              </a:rPr>
              <a:t>Gerçek Hayatta Kullanım Alanları:</a:t>
            </a:r>
            <a:endParaRPr lang="tr-TR" dirty="0">
              <a:latin typeface="Times New Roman" panose="02020603050405020304" pitchFamily="18" charset="0"/>
              <a:cs typeface="Times New Roman" panose="02020603050405020304" pitchFamily="18" charset="0"/>
            </a:endParaRPr>
          </a:p>
          <a:p>
            <a:pPr lvl="1"/>
            <a:r>
              <a:rPr lang="tr-TR" sz="2400" dirty="0">
                <a:latin typeface="Times New Roman" panose="02020603050405020304" pitchFamily="18" charset="0"/>
                <a:ea typeface="+mn-lt"/>
                <a:cs typeface="Times New Roman" panose="02020603050405020304" pitchFamily="18" charset="0"/>
              </a:rPr>
              <a:t>Büyük veri kümelerinde veya karmaşık modellerde </a:t>
            </a:r>
            <a:r>
              <a:rPr lang="tr-TR" sz="2400" dirty="0" err="1">
                <a:latin typeface="Times New Roman" panose="02020603050405020304" pitchFamily="18" charset="0"/>
                <a:ea typeface="+mn-lt"/>
                <a:cs typeface="Times New Roman" panose="02020603050405020304" pitchFamily="18" charset="0"/>
              </a:rPr>
              <a:t>hiperparametre</a:t>
            </a:r>
            <a:r>
              <a:rPr lang="tr-TR" sz="2400" dirty="0">
                <a:latin typeface="Times New Roman" panose="02020603050405020304" pitchFamily="18" charset="0"/>
                <a:ea typeface="+mn-lt"/>
                <a:cs typeface="Times New Roman" panose="02020603050405020304" pitchFamily="18" charset="0"/>
              </a:rPr>
              <a:t> aramaları.</a:t>
            </a:r>
            <a:endParaRPr lang="tr-TR" sz="2400" dirty="0">
              <a:latin typeface="Times New Roman" panose="02020603050405020304" pitchFamily="18" charset="0"/>
              <a:cs typeface="Times New Roman" panose="02020603050405020304" pitchFamily="18" charset="0"/>
            </a:endParaRPr>
          </a:p>
          <a:p>
            <a:pPr lvl="1"/>
            <a:r>
              <a:rPr lang="tr-TR" sz="2400" dirty="0">
                <a:latin typeface="Times New Roman" panose="02020603050405020304" pitchFamily="18" charset="0"/>
                <a:ea typeface="+mn-lt"/>
                <a:cs typeface="Times New Roman" panose="02020603050405020304" pitchFamily="18" charset="0"/>
              </a:rPr>
              <a:t>Derin öğrenme uygulamaları.</a:t>
            </a:r>
            <a:endParaRPr lang="tr-TR" sz="2400" dirty="0">
              <a:latin typeface="Times New Roman" panose="02020603050405020304" pitchFamily="18" charset="0"/>
              <a:cs typeface="Times New Roman" panose="02020603050405020304" pitchFamily="18" charset="0"/>
            </a:endParaRPr>
          </a:p>
          <a:p>
            <a:pPr lvl="1"/>
            <a:r>
              <a:rPr lang="tr-TR" sz="2400" dirty="0" err="1">
                <a:latin typeface="Times New Roman" panose="02020603050405020304" pitchFamily="18" charset="0"/>
                <a:ea typeface="+mn-lt"/>
                <a:cs typeface="Times New Roman" panose="02020603050405020304" pitchFamily="18" charset="0"/>
              </a:rPr>
              <a:t>AutoML</a:t>
            </a:r>
            <a:r>
              <a:rPr lang="tr-TR" sz="2400" dirty="0">
                <a:latin typeface="Times New Roman" panose="02020603050405020304" pitchFamily="18" charset="0"/>
                <a:ea typeface="+mn-lt"/>
                <a:cs typeface="Times New Roman" panose="02020603050405020304" pitchFamily="18" charset="0"/>
              </a:rPr>
              <a:t> sistemleri.</a:t>
            </a:r>
          </a:p>
          <a:p>
            <a:endParaRPr lang="tr-TR" dirty="0">
              <a:latin typeface="Times New Roman" panose="02020603050405020304" pitchFamily="18" charset="0"/>
              <a:cs typeface="Times New Roman" panose="02020603050405020304" pitchFamily="18" charset="0"/>
            </a:endParaRPr>
          </a:p>
          <a:p>
            <a:pPr marL="0" indent="0">
              <a:buNone/>
            </a:pPr>
            <a:endParaRPr lang="tr-TR" dirty="0"/>
          </a:p>
        </p:txBody>
      </p:sp>
      <p:sp>
        <p:nvSpPr>
          <p:cNvPr id="4" name="Slayt Numarası Yer Tutucusu 3">
            <a:extLst>
              <a:ext uri="{FF2B5EF4-FFF2-40B4-BE49-F238E27FC236}">
                <a16:creationId xmlns:a16="http://schemas.microsoft.com/office/drawing/2014/main" id="{7A990D0E-28F9-50BE-9710-1628D508A914}"/>
              </a:ext>
            </a:extLst>
          </p:cNvPr>
          <p:cNvSpPr>
            <a:spLocks noGrp="1"/>
          </p:cNvSpPr>
          <p:nvPr>
            <p:ph type="sldNum" sz="quarter" idx="12"/>
          </p:nvPr>
        </p:nvSpPr>
        <p:spPr/>
        <p:txBody>
          <a:bodyPr/>
          <a:lstStyle/>
          <a:p>
            <a:pPr algn="r"/>
            <a:fld id="{0EF4C3D6-6C26-4ECF-8F30-B2D680084FE4}" type="slidenum">
              <a:rPr lang="tr-TR" smtClean="0"/>
              <a:pPr algn="r"/>
              <a:t>56</a:t>
            </a:fld>
            <a:endParaRPr lang="tr-TR" dirty="0"/>
          </a:p>
        </p:txBody>
      </p:sp>
    </p:spTree>
    <p:extLst>
      <p:ext uri="{BB962C8B-B14F-4D97-AF65-F5344CB8AC3E}">
        <p14:creationId xmlns:p14="http://schemas.microsoft.com/office/powerpoint/2010/main" val="2291812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4F975-85EC-31B0-DF90-46E56982FC62}"/>
              </a:ext>
            </a:extLst>
          </p:cNvPr>
          <p:cNvSpPr>
            <a:spLocks noGrp="1"/>
          </p:cNvSpPr>
          <p:nvPr>
            <p:ph type="title"/>
          </p:nvPr>
        </p:nvSpPr>
        <p:spPr/>
        <p:txBody>
          <a:bodyPr/>
          <a:lstStyle/>
          <a:p>
            <a:pPr algn="ctr"/>
            <a:r>
              <a:rPr lang="tr-TR" b="1" dirty="0">
                <a:latin typeface="Times New Roman" panose="02020603050405020304" pitchFamily="18" charset="0"/>
                <a:ea typeface="+mj-lt"/>
                <a:cs typeface="Times New Roman" panose="02020603050405020304" pitchFamily="18" charset="0"/>
              </a:rPr>
              <a:t>Çalışma Mantığı</a:t>
            </a:r>
            <a:endParaRPr lang="tr-TR" b="1" dirty="0"/>
          </a:p>
        </p:txBody>
      </p:sp>
      <p:sp>
        <p:nvSpPr>
          <p:cNvPr id="3" name="İçerik Yer Tutucusu 2">
            <a:extLst>
              <a:ext uri="{FF2B5EF4-FFF2-40B4-BE49-F238E27FC236}">
                <a16:creationId xmlns:a16="http://schemas.microsoft.com/office/drawing/2014/main" id="{1AA7A360-5810-1252-DE55-B6634BDB2689}"/>
              </a:ext>
            </a:extLst>
          </p:cNvPr>
          <p:cNvSpPr>
            <a:spLocks noGrp="1"/>
          </p:cNvSpPr>
          <p:nvPr>
            <p:ph idx="1"/>
          </p:nvPr>
        </p:nvSpPr>
        <p:spPr>
          <a:xfrm>
            <a:off x="1141412" y="1885693"/>
            <a:ext cx="9905999" cy="3541714"/>
          </a:xfrm>
        </p:spPr>
        <p:txBody>
          <a:bodyPr>
            <a:noAutofit/>
          </a:bodyPr>
          <a:lstStyle/>
          <a:p>
            <a:pPr marL="0" indent="0">
              <a:buNone/>
            </a:pPr>
            <a:r>
              <a:rPr lang="tr-TR" sz="2200" b="1" dirty="0">
                <a:latin typeface="Times New Roman" panose="02020603050405020304" pitchFamily="18" charset="0"/>
                <a:ea typeface="+mn-lt"/>
                <a:cs typeface="Times New Roman" panose="02020603050405020304" pitchFamily="18" charset="0"/>
              </a:rPr>
              <a:t>Sadakat Seviyelerinin Belirlenmesi:</a:t>
            </a:r>
            <a:endParaRPr lang="tr-TR" sz="2200" dirty="0">
              <a:latin typeface="Times New Roman" panose="02020603050405020304" pitchFamily="18" charset="0"/>
              <a:cs typeface="Times New Roman" panose="02020603050405020304" pitchFamily="18" charset="0"/>
            </a:endParaRPr>
          </a:p>
          <a:p>
            <a:pPr marL="0" indent="0">
              <a:buNone/>
            </a:pPr>
            <a:r>
              <a:rPr lang="tr-TR" sz="2200" dirty="0">
                <a:latin typeface="Times New Roman" panose="02020603050405020304" pitchFamily="18" charset="0"/>
                <a:ea typeface="+mn-lt"/>
                <a:cs typeface="Times New Roman" panose="02020603050405020304" pitchFamily="18" charset="0"/>
              </a:rPr>
              <a:t>Örneğin, veri alt kümeleri veya </a:t>
            </a:r>
            <a:r>
              <a:rPr lang="tr-TR" sz="2200" dirty="0" err="1">
                <a:latin typeface="Times New Roman" panose="02020603050405020304" pitchFamily="18" charset="0"/>
                <a:ea typeface="+mn-lt"/>
                <a:cs typeface="Times New Roman" panose="02020603050405020304" pitchFamily="18" charset="0"/>
              </a:rPr>
              <a:t>epoch</a:t>
            </a:r>
            <a:r>
              <a:rPr lang="tr-TR" sz="2200" dirty="0">
                <a:latin typeface="Times New Roman" panose="02020603050405020304" pitchFamily="18" charset="0"/>
                <a:ea typeface="+mn-lt"/>
                <a:cs typeface="Times New Roman" panose="02020603050405020304" pitchFamily="18" charset="0"/>
              </a:rPr>
              <a:t> sayılarıyla farklı sadakat seviyeleri oluşturulur.</a:t>
            </a:r>
            <a:endParaRPr lang="tr-TR" sz="2200" dirty="0">
              <a:latin typeface="Times New Roman" panose="02020603050405020304" pitchFamily="18" charset="0"/>
              <a:cs typeface="Times New Roman" panose="02020603050405020304" pitchFamily="18" charset="0"/>
            </a:endParaRPr>
          </a:p>
          <a:p>
            <a:pPr marL="0" indent="0">
              <a:buNone/>
            </a:pPr>
            <a:r>
              <a:rPr lang="tr-TR" sz="2200" b="1" dirty="0">
                <a:latin typeface="Times New Roman" panose="02020603050405020304" pitchFamily="18" charset="0"/>
                <a:ea typeface="+mn-lt"/>
                <a:cs typeface="Times New Roman" panose="02020603050405020304" pitchFamily="18" charset="0"/>
              </a:rPr>
              <a:t>Başlangıç Değerlendirmeleri:</a:t>
            </a:r>
            <a:endParaRPr lang="tr-TR" sz="2200" dirty="0">
              <a:latin typeface="Times New Roman" panose="02020603050405020304" pitchFamily="18" charset="0"/>
              <a:cs typeface="Times New Roman" panose="02020603050405020304" pitchFamily="18" charset="0"/>
            </a:endParaRPr>
          </a:p>
          <a:p>
            <a:pPr marL="0" indent="0">
              <a:buNone/>
            </a:pPr>
            <a:r>
              <a:rPr lang="tr-TR" sz="2200" dirty="0">
                <a:latin typeface="Times New Roman" panose="02020603050405020304" pitchFamily="18" charset="0"/>
                <a:ea typeface="+mn-lt"/>
                <a:cs typeface="Times New Roman" panose="02020603050405020304" pitchFamily="18" charset="0"/>
              </a:rPr>
              <a:t>Düşük sadakat seviyelerinde geniş bir </a:t>
            </a:r>
            <a:r>
              <a:rPr lang="tr-TR" sz="2200" dirty="0" err="1">
                <a:latin typeface="Times New Roman" panose="02020603050405020304" pitchFamily="18" charset="0"/>
                <a:ea typeface="+mn-lt"/>
                <a:cs typeface="Times New Roman" panose="02020603050405020304" pitchFamily="18" charset="0"/>
              </a:rPr>
              <a:t>hiperparametre</a:t>
            </a:r>
            <a:r>
              <a:rPr lang="tr-TR" sz="2200" dirty="0">
                <a:latin typeface="Times New Roman" panose="02020603050405020304" pitchFamily="18" charset="0"/>
                <a:ea typeface="+mn-lt"/>
                <a:cs typeface="Times New Roman" panose="02020603050405020304" pitchFamily="18" charset="0"/>
              </a:rPr>
              <a:t> aralığı değerlendirilir.</a:t>
            </a:r>
            <a:endParaRPr lang="tr-TR" sz="2200" dirty="0">
              <a:latin typeface="Times New Roman" panose="02020603050405020304" pitchFamily="18" charset="0"/>
              <a:cs typeface="Times New Roman" panose="02020603050405020304" pitchFamily="18" charset="0"/>
            </a:endParaRPr>
          </a:p>
          <a:p>
            <a:pPr marL="0" indent="0">
              <a:buNone/>
            </a:pPr>
            <a:r>
              <a:rPr lang="tr-TR" sz="2200" b="1" dirty="0">
                <a:latin typeface="Times New Roman" panose="02020603050405020304" pitchFamily="18" charset="0"/>
                <a:ea typeface="+mn-lt"/>
                <a:cs typeface="Times New Roman" panose="02020603050405020304" pitchFamily="18" charset="0"/>
              </a:rPr>
              <a:t>Sadakat Seviyesi Artırımı:</a:t>
            </a:r>
            <a:endParaRPr lang="tr-TR" sz="2200" dirty="0">
              <a:latin typeface="Times New Roman" panose="02020603050405020304" pitchFamily="18" charset="0"/>
              <a:cs typeface="Times New Roman" panose="02020603050405020304" pitchFamily="18" charset="0"/>
            </a:endParaRPr>
          </a:p>
          <a:p>
            <a:pPr marL="0" indent="0">
              <a:buNone/>
            </a:pPr>
            <a:r>
              <a:rPr lang="tr-TR" sz="2200" dirty="0">
                <a:latin typeface="Times New Roman" panose="02020603050405020304" pitchFamily="18" charset="0"/>
                <a:ea typeface="+mn-lt"/>
                <a:cs typeface="Times New Roman" panose="02020603050405020304" pitchFamily="18" charset="0"/>
              </a:rPr>
              <a:t>Potansiyel olarak iyi performans gösteren </a:t>
            </a:r>
            <a:r>
              <a:rPr lang="tr-TR" sz="2200" dirty="0" err="1">
                <a:latin typeface="Times New Roman" panose="02020603050405020304" pitchFamily="18" charset="0"/>
                <a:ea typeface="+mn-lt"/>
                <a:cs typeface="Times New Roman" panose="02020603050405020304" pitchFamily="18" charset="0"/>
              </a:rPr>
              <a:t>hiperparametre</a:t>
            </a:r>
            <a:r>
              <a:rPr lang="tr-TR" sz="2200" dirty="0">
                <a:latin typeface="Times New Roman" panose="02020603050405020304" pitchFamily="18" charset="0"/>
                <a:ea typeface="+mn-lt"/>
                <a:cs typeface="Times New Roman" panose="02020603050405020304" pitchFamily="18" charset="0"/>
              </a:rPr>
              <a:t> kombinasyonları, daha yüksek sadakat seviyelerinde yeniden değerlendirilir.</a:t>
            </a:r>
            <a:endParaRPr lang="tr-TR" sz="2200" dirty="0">
              <a:latin typeface="Times New Roman" panose="02020603050405020304" pitchFamily="18" charset="0"/>
              <a:cs typeface="Times New Roman" panose="02020603050405020304" pitchFamily="18" charset="0"/>
            </a:endParaRPr>
          </a:p>
          <a:p>
            <a:pPr marL="0" indent="0">
              <a:buNone/>
            </a:pPr>
            <a:r>
              <a:rPr lang="tr-TR" sz="2200" b="1" dirty="0">
                <a:latin typeface="Times New Roman" panose="02020603050405020304" pitchFamily="18" charset="0"/>
                <a:ea typeface="+mn-lt"/>
                <a:cs typeface="Times New Roman" panose="02020603050405020304" pitchFamily="18" charset="0"/>
              </a:rPr>
              <a:t>Final Değerlendirmesi:</a:t>
            </a:r>
            <a:endParaRPr lang="tr-TR" sz="2200" dirty="0">
              <a:latin typeface="Times New Roman" panose="02020603050405020304" pitchFamily="18" charset="0"/>
              <a:cs typeface="Times New Roman" panose="02020603050405020304" pitchFamily="18" charset="0"/>
            </a:endParaRPr>
          </a:p>
          <a:p>
            <a:pPr marL="0" indent="0">
              <a:buNone/>
            </a:pPr>
            <a:r>
              <a:rPr lang="tr-TR" sz="2200" dirty="0">
                <a:latin typeface="Times New Roman" panose="02020603050405020304" pitchFamily="18" charset="0"/>
                <a:ea typeface="+mn-lt"/>
                <a:cs typeface="Times New Roman" panose="02020603050405020304" pitchFamily="18" charset="0"/>
              </a:rPr>
              <a:t>En iyi adaylar, tam çözünürlükte test edilir.</a:t>
            </a:r>
            <a:endParaRPr lang="tr-TR" sz="2200" dirty="0">
              <a:latin typeface="Times New Roman" panose="02020603050405020304" pitchFamily="18" charset="0"/>
              <a:cs typeface="Times New Roman" panose="02020603050405020304" pitchFamily="18" charset="0"/>
            </a:endParaRPr>
          </a:p>
          <a:p>
            <a:endParaRPr lang="tr-TR" sz="2200" dirty="0">
              <a:latin typeface="Times New Roman" panose="02020603050405020304" pitchFamily="18" charset="0"/>
              <a:cs typeface="Times New Roman" panose="02020603050405020304" pitchFamily="18" charset="0"/>
            </a:endParaRPr>
          </a:p>
          <a:p>
            <a:endParaRPr lang="tr-TR" sz="2200" dirty="0"/>
          </a:p>
        </p:txBody>
      </p:sp>
      <p:sp>
        <p:nvSpPr>
          <p:cNvPr id="4" name="Slayt Numarası Yer Tutucusu 3">
            <a:extLst>
              <a:ext uri="{FF2B5EF4-FFF2-40B4-BE49-F238E27FC236}">
                <a16:creationId xmlns:a16="http://schemas.microsoft.com/office/drawing/2014/main" id="{A44F4DE9-AE44-FB99-0DD7-9BE635BBBDC6}"/>
              </a:ext>
            </a:extLst>
          </p:cNvPr>
          <p:cNvSpPr>
            <a:spLocks noGrp="1"/>
          </p:cNvSpPr>
          <p:nvPr>
            <p:ph type="sldNum" sz="quarter" idx="12"/>
          </p:nvPr>
        </p:nvSpPr>
        <p:spPr/>
        <p:txBody>
          <a:bodyPr/>
          <a:lstStyle/>
          <a:p>
            <a:pPr algn="r"/>
            <a:fld id="{0EF4C3D6-6C26-4ECF-8F30-B2D680084FE4}" type="slidenum">
              <a:rPr lang="tr-TR" smtClean="0"/>
              <a:pPr algn="r"/>
              <a:t>57</a:t>
            </a:fld>
            <a:endParaRPr lang="tr-TR" dirty="0"/>
          </a:p>
        </p:txBody>
      </p:sp>
    </p:spTree>
    <p:extLst>
      <p:ext uri="{BB962C8B-B14F-4D97-AF65-F5344CB8AC3E}">
        <p14:creationId xmlns:p14="http://schemas.microsoft.com/office/powerpoint/2010/main" val="623265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12B44E-F22F-CD6B-1D1D-DDC0416E1B1F}"/>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Ardışık Yarılanma (</a:t>
            </a:r>
            <a:r>
              <a:rPr lang="tr-TR" b="1" dirty="0" err="1">
                <a:latin typeface="Times New Roman" panose="02020603050405020304" pitchFamily="18" charset="0"/>
                <a:cs typeface="Times New Roman" panose="02020603050405020304" pitchFamily="18" charset="0"/>
              </a:rPr>
              <a:t>Successive</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Halving</a:t>
            </a:r>
            <a:r>
              <a:rPr lang="tr-TR" b="1" dirty="0">
                <a:latin typeface="Times New Roman" panose="02020603050405020304" pitchFamily="18" charset="0"/>
                <a:cs typeface="Times New Roman" panose="02020603050405020304" pitchFamily="18" charset="0"/>
              </a:rPr>
              <a:t>)</a:t>
            </a:r>
            <a:endParaRPr lang="tr-TR" dirty="0"/>
          </a:p>
        </p:txBody>
      </p:sp>
      <p:sp>
        <p:nvSpPr>
          <p:cNvPr id="3" name="İçerik Yer Tutucusu 2">
            <a:extLst>
              <a:ext uri="{FF2B5EF4-FFF2-40B4-BE49-F238E27FC236}">
                <a16:creationId xmlns:a16="http://schemas.microsoft.com/office/drawing/2014/main" id="{5125EE9F-76D3-FED9-E01D-B9E7B82DB33C}"/>
              </a:ext>
            </a:extLst>
          </p:cNvPr>
          <p:cNvSpPr>
            <a:spLocks noGrp="1"/>
          </p:cNvSpPr>
          <p:nvPr>
            <p:ph idx="1"/>
          </p:nvPr>
        </p:nvSpPr>
        <p:spPr/>
        <p:txBody>
          <a:bodyPr>
            <a:normAutofit/>
          </a:bodyPr>
          <a:lstStyle/>
          <a:p>
            <a:pPr marL="0" indent="0">
              <a:buNone/>
            </a:pPr>
            <a:r>
              <a:rPr lang="tr-TR" sz="2600" b="1" dirty="0">
                <a:latin typeface="Times New Roman" panose="02020603050405020304" pitchFamily="18" charset="0"/>
                <a:ea typeface="+mn-lt"/>
                <a:cs typeface="Times New Roman" panose="02020603050405020304" pitchFamily="18" charset="0"/>
              </a:rPr>
              <a:t>Ardışık Yarılanma (</a:t>
            </a:r>
            <a:r>
              <a:rPr lang="tr-TR" sz="2600" b="1" dirty="0" err="1">
                <a:latin typeface="Times New Roman" panose="02020603050405020304" pitchFamily="18" charset="0"/>
                <a:ea typeface="+mn-lt"/>
                <a:cs typeface="Times New Roman" panose="02020603050405020304" pitchFamily="18" charset="0"/>
              </a:rPr>
              <a:t>Successive</a:t>
            </a:r>
            <a:r>
              <a:rPr lang="tr-TR" sz="2600" b="1" dirty="0">
                <a:latin typeface="Times New Roman" panose="02020603050405020304" pitchFamily="18" charset="0"/>
                <a:ea typeface="+mn-lt"/>
                <a:cs typeface="Times New Roman" panose="02020603050405020304" pitchFamily="18" charset="0"/>
              </a:rPr>
              <a:t> </a:t>
            </a:r>
            <a:r>
              <a:rPr lang="tr-TR" sz="2600" b="1" dirty="0" err="1">
                <a:latin typeface="Times New Roman" panose="02020603050405020304" pitchFamily="18" charset="0"/>
                <a:ea typeface="+mn-lt"/>
                <a:cs typeface="Times New Roman" panose="02020603050405020304" pitchFamily="18" charset="0"/>
              </a:rPr>
              <a:t>Halving</a:t>
            </a:r>
            <a:r>
              <a:rPr lang="tr-TR" sz="2600" b="1" dirty="0">
                <a:latin typeface="Times New Roman" panose="02020603050405020304" pitchFamily="18" charset="0"/>
                <a:ea typeface="+mn-lt"/>
                <a:cs typeface="Times New Roman" panose="02020603050405020304" pitchFamily="18" charset="0"/>
              </a:rPr>
              <a:t>)</a:t>
            </a:r>
            <a:r>
              <a:rPr lang="tr-TR" sz="2600" dirty="0">
                <a:latin typeface="Times New Roman" panose="02020603050405020304" pitchFamily="18" charset="0"/>
                <a:ea typeface="+mn-lt"/>
                <a:cs typeface="Times New Roman" panose="02020603050405020304" pitchFamily="18" charset="0"/>
              </a:rPr>
              <a:t>, makine öğrenimi modellerinde </a:t>
            </a:r>
            <a:r>
              <a:rPr lang="tr-TR" sz="2600" dirty="0" err="1">
                <a:latin typeface="Times New Roman" panose="02020603050405020304" pitchFamily="18" charset="0"/>
                <a:ea typeface="+mn-lt"/>
                <a:cs typeface="Times New Roman" panose="02020603050405020304" pitchFamily="18" charset="0"/>
              </a:rPr>
              <a:t>hiperparametre</a:t>
            </a:r>
            <a:r>
              <a:rPr lang="tr-TR" sz="2600" dirty="0">
                <a:latin typeface="Times New Roman" panose="02020603050405020304" pitchFamily="18" charset="0"/>
                <a:ea typeface="+mn-lt"/>
                <a:cs typeface="Times New Roman" panose="02020603050405020304" pitchFamily="18" charset="0"/>
              </a:rPr>
              <a:t> optimizasyonu için kullanılan bir yöntemdir. Temel amacı, sınırlı kaynakları (örneğin, zaman, işlem gücü) daha verimli bir şekilde kullanarak en iyi </a:t>
            </a:r>
            <a:r>
              <a:rPr lang="tr-TR" sz="2600" dirty="0" err="1">
                <a:latin typeface="Times New Roman" panose="02020603050405020304" pitchFamily="18" charset="0"/>
                <a:ea typeface="+mn-lt"/>
                <a:cs typeface="Times New Roman" panose="02020603050405020304" pitchFamily="18" charset="0"/>
              </a:rPr>
              <a:t>hiperparametre</a:t>
            </a:r>
            <a:r>
              <a:rPr lang="tr-TR" sz="2600" dirty="0">
                <a:latin typeface="Times New Roman" panose="02020603050405020304" pitchFamily="18" charset="0"/>
                <a:ea typeface="+mn-lt"/>
                <a:cs typeface="Times New Roman" panose="02020603050405020304" pitchFamily="18" charset="0"/>
              </a:rPr>
              <a:t> kombinasyonunu belirlemektir. Bu yöntem, düşük performans gösteren </a:t>
            </a:r>
            <a:r>
              <a:rPr lang="tr-TR" sz="2600" dirty="0" err="1">
                <a:latin typeface="Times New Roman" panose="02020603050405020304" pitchFamily="18" charset="0"/>
                <a:ea typeface="+mn-lt"/>
                <a:cs typeface="Times New Roman" panose="02020603050405020304" pitchFamily="18" charset="0"/>
              </a:rPr>
              <a:t>hiperparametre</a:t>
            </a:r>
            <a:r>
              <a:rPr lang="tr-TR" sz="2600" dirty="0">
                <a:latin typeface="Times New Roman" panose="02020603050405020304" pitchFamily="18" charset="0"/>
                <a:ea typeface="+mn-lt"/>
                <a:cs typeface="Times New Roman" panose="02020603050405020304" pitchFamily="18" charset="0"/>
              </a:rPr>
              <a:t> ayarlarını erken bir aşamada eleyerek, kalan kaynakları daha umut verici ayarlara yoğunlaştırır.</a:t>
            </a:r>
            <a:endParaRPr lang="tr-TR" sz="26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B63F08DE-5B64-FB63-996B-5BC6F4274D94}"/>
              </a:ext>
            </a:extLst>
          </p:cNvPr>
          <p:cNvSpPr>
            <a:spLocks noGrp="1"/>
          </p:cNvSpPr>
          <p:nvPr>
            <p:ph type="sldNum" sz="quarter" idx="12"/>
          </p:nvPr>
        </p:nvSpPr>
        <p:spPr/>
        <p:txBody>
          <a:bodyPr/>
          <a:lstStyle/>
          <a:p>
            <a:pPr algn="r"/>
            <a:fld id="{0EF4C3D6-6C26-4ECF-8F30-B2D680084FE4}" type="slidenum">
              <a:rPr lang="tr-TR" smtClean="0"/>
              <a:pPr algn="r"/>
              <a:t>58</a:t>
            </a:fld>
            <a:endParaRPr lang="tr-TR" dirty="0"/>
          </a:p>
        </p:txBody>
      </p:sp>
    </p:spTree>
    <p:extLst>
      <p:ext uri="{BB962C8B-B14F-4D97-AF65-F5344CB8AC3E}">
        <p14:creationId xmlns:p14="http://schemas.microsoft.com/office/powerpoint/2010/main" val="2559626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8640F0-FC22-0896-B67D-15F22AAE7C67}"/>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Avantajları</a:t>
            </a:r>
            <a:endParaRPr lang="tr-TR" dirty="0"/>
          </a:p>
        </p:txBody>
      </p:sp>
      <p:sp>
        <p:nvSpPr>
          <p:cNvPr id="3" name="İçerik Yer Tutucusu 2">
            <a:extLst>
              <a:ext uri="{FF2B5EF4-FFF2-40B4-BE49-F238E27FC236}">
                <a16:creationId xmlns:a16="http://schemas.microsoft.com/office/drawing/2014/main" id="{3B1DE844-C7DD-B3F8-336A-40F90B08C8C5}"/>
              </a:ext>
            </a:extLst>
          </p:cNvPr>
          <p:cNvSpPr>
            <a:spLocks noGrp="1"/>
          </p:cNvSpPr>
          <p:nvPr>
            <p:ph idx="1"/>
          </p:nvPr>
        </p:nvSpPr>
        <p:spPr/>
        <p:txBody>
          <a:bodyPr>
            <a:normAutofit/>
          </a:bodyPr>
          <a:lstStyle/>
          <a:p>
            <a:pPr marL="0" indent="0">
              <a:buNone/>
            </a:pPr>
            <a:r>
              <a:rPr lang="tr-TR" sz="2600" b="1" dirty="0">
                <a:latin typeface="Times New Roman" panose="02020603050405020304" pitchFamily="18" charset="0"/>
                <a:ea typeface="+mn-lt"/>
                <a:cs typeface="Times New Roman" panose="02020603050405020304" pitchFamily="18" charset="0"/>
              </a:rPr>
              <a:t>Verimli Kaynak Kullanımı:</a:t>
            </a:r>
            <a:r>
              <a:rPr lang="tr-TR" sz="2600" dirty="0">
                <a:latin typeface="Times New Roman" panose="02020603050405020304" pitchFamily="18" charset="0"/>
                <a:ea typeface="+mn-lt"/>
                <a:cs typeface="Times New Roman" panose="02020603050405020304" pitchFamily="18" charset="0"/>
              </a:rPr>
              <a:t> Düşük performans gösteren kombinasyonları erken eleyerek işlem gücünden tasarruf sağlar.</a:t>
            </a:r>
            <a:endParaRPr lang="tr-TR" sz="2600" dirty="0">
              <a:latin typeface="Times New Roman" panose="02020603050405020304" pitchFamily="18" charset="0"/>
              <a:cs typeface="Times New Roman" panose="02020603050405020304" pitchFamily="18" charset="0"/>
            </a:endParaRPr>
          </a:p>
          <a:p>
            <a:pPr marL="0" indent="0">
              <a:buNone/>
            </a:pPr>
            <a:r>
              <a:rPr lang="tr-TR" sz="2600" b="1" dirty="0">
                <a:latin typeface="Times New Roman" panose="02020603050405020304" pitchFamily="18" charset="0"/>
                <a:ea typeface="+mn-lt"/>
                <a:cs typeface="Times New Roman" panose="02020603050405020304" pitchFamily="18" charset="0"/>
              </a:rPr>
              <a:t>Daha Hızlı Optimizasyon:</a:t>
            </a:r>
            <a:r>
              <a:rPr lang="tr-TR" sz="2600" dirty="0">
                <a:latin typeface="Times New Roman" panose="02020603050405020304" pitchFamily="18" charset="0"/>
                <a:ea typeface="+mn-lt"/>
                <a:cs typeface="Times New Roman" panose="02020603050405020304" pitchFamily="18" charset="0"/>
              </a:rPr>
              <a:t> Daha az maliyetle iyi sonuçlar elde edilebilir.</a:t>
            </a:r>
            <a:endParaRPr lang="tr-TR" sz="2600" dirty="0">
              <a:latin typeface="Times New Roman" panose="02020603050405020304" pitchFamily="18" charset="0"/>
              <a:cs typeface="Times New Roman" panose="02020603050405020304" pitchFamily="18" charset="0"/>
            </a:endParaRPr>
          </a:p>
          <a:p>
            <a:pPr marL="0" indent="0">
              <a:buNone/>
            </a:pPr>
            <a:r>
              <a:rPr lang="tr-TR" sz="2600" b="1" dirty="0">
                <a:latin typeface="Times New Roman" panose="02020603050405020304" pitchFamily="18" charset="0"/>
                <a:ea typeface="+mn-lt"/>
                <a:cs typeface="Times New Roman" panose="02020603050405020304" pitchFamily="18" charset="0"/>
              </a:rPr>
              <a:t>Uyarlanabilir:</a:t>
            </a:r>
            <a:r>
              <a:rPr lang="tr-TR" sz="2600" dirty="0">
                <a:latin typeface="Times New Roman" panose="02020603050405020304" pitchFamily="18" charset="0"/>
                <a:ea typeface="+mn-lt"/>
                <a:cs typeface="Times New Roman" panose="02020603050405020304" pitchFamily="18" charset="0"/>
              </a:rPr>
              <a:t> </a:t>
            </a:r>
            <a:r>
              <a:rPr lang="tr-TR" sz="2600" dirty="0" err="1">
                <a:latin typeface="Times New Roman" panose="02020603050405020304" pitchFamily="18" charset="0"/>
                <a:ea typeface="+mn-lt"/>
                <a:cs typeface="Times New Roman" panose="02020603050405020304" pitchFamily="18" charset="0"/>
              </a:rPr>
              <a:t>Epoch</a:t>
            </a:r>
            <a:r>
              <a:rPr lang="tr-TR" sz="2600" dirty="0">
                <a:latin typeface="Times New Roman" panose="02020603050405020304" pitchFamily="18" charset="0"/>
                <a:ea typeface="+mn-lt"/>
                <a:cs typeface="Times New Roman" panose="02020603050405020304" pitchFamily="18" charset="0"/>
              </a:rPr>
              <a:t> sayısı, veri miktarı veya model kompleksliği gibi farklı ölçütlere göre uygulanabilir.</a:t>
            </a:r>
            <a:endParaRPr lang="tr-TR" sz="2600" dirty="0">
              <a:latin typeface="Times New Roman" panose="02020603050405020304" pitchFamily="18" charset="0"/>
              <a:cs typeface="Times New Roman" panose="02020603050405020304" pitchFamily="18" charset="0"/>
            </a:endParaRPr>
          </a:p>
          <a:p>
            <a:endParaRPr lang="tr-TR" sz="2600" dirty="0">
              <a:latin typeface="Times New Roman" panose="02020603050405020304" pitchFamily="18" charset="0"/>
              <a:cs typeface="Times New Roman" panose="02020603050405020304" pitchFamily="18" charset="0"/>
            </a:endParaRPr>
          </a:p>
          <a:p>
            <a:endParaRPr lang="tr-TR" sz="2600" dirty="0"/>
          </a:p>
        </p:txBody>
      </p:sp>
      <p:sp>
        <p:nvSpPr>
          <p:cNvPr id="4" name="Slayt Numarası Yer Tutucusu 3">
            <a:extLst>
              <a:ext uri="{FF2B5EF4-FFF2-40B4-BE49-F238E27FC236}">
                <a16:creationId xmlns:a16="http://schemas.microsoft.com/office/drawing/2014/main" id="{50F76B22-351F-A5FB-2FB2-22EAB268DAC1}"/>
              </a:ext>
            </a:extLst>
          </p:cNvPr>
          <p:cNvSpPr>
            <a:spLocks noGrp="1"/>
          </p:cNvSpPr>
          <p:nvPr>
            <p:ph type="sldNum" sz="quarter" idx="12"/>
          </p:nvPr>
        </p:nvSpPr>
        <p:spPr/>
        <p:txBody>
          <a:bodyPr/>
          <a:lstStyle/>
          <a:p>
            <a:pPr algn="r"/>
            <a:fld id="{0EF4C3D6-6C26-4ECF-8F30-B2D680084FE4}" type="slidenum">
              <a:rPr lang="tr-TR" smtClean="0"/>
              <a:pPr algn="r"/>
              <a:t>59</a:t>
            </a:fld>
            <a:endParaRPr lang="tr-TR" dirty="0"/>
          </a:p>
        </p:txBody>
      </p:sp>
    </p:spTree>
    <p:extLst>
      <p:ext uri="{BB962C8B-B14F-4D97-AF65-F5344CB8AC3E}">
        <p14:creationId xmlns:p14="http://schemas.microsoft.com/office/powerpoint/2010/main" val="576401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FBAD4B-A072-2ABE-AAF1-62E37B0B02ED}"/>
              </a:ext>
            </a:extLst>
          </p:cNvPr>
          <p:cNvSpPr>
            <a:spLocks noGrp="1"/>
          </p:cNvSpPr>
          <p:nvPr>
            <p:ph type="title"/>
          </p:nvPr>
        </p:nvSpPr>
        <p:spPr/>
        <p:txBody>
          <a:bodyPr/>
          <a:lstStyle/>
          <a:p>
            <a:pPr algn="ctr"/>
            <a:r>
              <a:rPr lang="tr-TR" b="1" dirty="0" err="1">
                <a:latin typeface="Times New Roman" panose="02020603050405020304" pitchFamily="18" charset="0"/>
                <a:cs typeface="Times New Roman" panose="02020603050405020304" pitchFamily="18" charset="0"/>
              </a:rPr>
              <a:t>Hiperparametre</a:t>
            </a:r>
            <a:r>
              <a:rPr lang="tr-TR" b="1" dirty="0">
                <a:latin typeface="Times New Roman" panose="02020603050405020304" pitchFamily="18" charset="0"/>
                <a:cs typeface="Times New Roman" panose="02020603050405020304" pitchFamily="18" charset="0"/>
              </a:rPr>
              <a:t> Optimizasyonu Nedir?</a:t>
            </a:r>
            <a:endParaRPr lang="tr-TR" dirty="0"/>
          </a:p>
        </p:txBody>
      </p:sp>
      <p:sp>
        <p:nvSpPr>
          <p:cNvPr id="4" name="Slayt Numarası Yer Tutucusu 3">
            <a:extLst>
              <a:ext uri="{FF2B5EF4-FFF2-40B4-BE49-F238E27FC236}">
                <a16:creationId xmlns:a16="http://schemas.microsoft.com/office/drawing/2014/main" id="{1526D0D4-5F20-D005-93FF-498E0A74D97C}"/>
              </a:ext>
            </a:extLst>
          </p:cNvPr>
          <p:cNvSpPr>
            <a:spLocks noGrp="1"/>
          </p:cNvSpPr>
          <p:nvPr>
            <p:ph type="sldNum" sz="quarter" idx="12"/>
          </p:nvPr>
        </p:nvSpPr>
        <p:spPr/>
        <p:txBody>
          <a:bodyPr/>
          <a:lstStyle/>
          <a:p>
            <a:pPr algn="r"/>
            <a:fld id="{0EF4C3D6-6C26-4ECF-8F30-B2D680084FE4}" type="slidenum">
              <a:rPr lang="tr-TR" smtClean="0"/>
              <a:pPr algn="r"/>
              <a:t>6</a:t>
            </a:fld>
            <a:endParaRPr lang="tr-TR" dirty="0"/>
          </a:p>
        </p:txBody>
      </p:sp>
      <p:sp>
        <p:nvSpPr>
          <p:cNvPr id="5" name="İçerik Yer Tutucusu 2">
            <a:extLst>
              <a:ext uri="{FF2B5EF4-FFF2-40B4-BE49-F238E27FC236}">
                <a16:creationId xmlns:a16="http://schemas.microsoft.com/office/drawing/2014/main" id="{8C0C9E18-7B16-B1DA-E05E-CADB2D956FD2}"/>
              </a:ext>
            </a:extLst>
          </p:cNvPr>
          <p:cNvSpPr>
            <a:spLocks noGrp="1"/>
          </p:cNvSpPr>
          <p:nvPr>
            <p:ph idx="1"/>
          </p:nvPr>
        </p:nvSpPr>
        <p:spPr>
          <a:xfrm>
            <a:off x="828370" y="2517058"/>
            <a:ext cx="5041490" cy="3886046"/>
          </a:xfrm>
        </p:spPr>
        <p:txBody>
          <a:bodyPr>
            <a:noAutofit/>
          </a:bodyPr>
          <a:lstStyle/>
          <a:p>
            <a:pPr>
              <a:buFont typeface="Arial" panose="020B0604020202020204" pitchFamily="34" charset="0"/>
              <a:buChar char="•"/>
            </a:pPr>
            <a:r>
              <a:rPr lang="tr-TR" sz="2800" b="1" dirty="0">
                <a:latin typeface="Times New Roman" panose="02020603050405020304" pitchFamily="18" charset="0"/>
                <a:cs typeface="Times New Roman" panose="02020603050405020304" pitchFamily="18" charset="0"/>
              </a:rPr>
              <a:t>Amaç:</a:t>
            </a:r>
            <a:r>
              <a:rPr lang="tr-TR" sz="2800" dirty="0">
                <a:latin typeface="Times New Roman" panose="02020603050405020304" pitchFamily="18" charset="0"/>
                <a:cs typeface="Times New Roman" panose="02020603050405020304" pitchFamily="18" charset="0"/>
              </a:rPr>
              <a:t> Bir modelin doğrulama kaybını minimize etmek veya doğruluğunu maksimize etmek için en iyi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kombinasyonunu bulmaktır.</a:t>
            </a:r>
          </a:p>
        </p:txBody>
      </p:sp>
      <p:pic>
        <p:nvPicPr>
          <p:cNvPr id="6" name="Resim 5">
            <a:extLst>
              <a:ext uri="{FF2B5EF4-FFF2-40B4-BE49-F238E27FC236}">
                <a16:creationId xmlns:a16="http://schemas.microsoft.com/office/drawing/2014/main" id="{74970679-60AD-DB06-98BF-C9B7F92140AA}"/>
              </a:ext>
            </a:extLst>
          </p:cNvPr>
          <p:cNvPicPr>
            <a:picLocks noChangeAspect="1"/>
          </p:cNvPicPr>
          <p:nvPr/>
        </p:nvPicPr>
        <p:blipFill>
          <a:blip r:embed="rId2"/>
          <a:stretch>
            <a:fillRect/>
          </a:stretch>
        </p:blipFill>
        <p:spPr>
          <a:xfrm>
            <a:off x="6096000" y="2182762"/>
            <a:ext cx="4839953" cy="3547548"/>
          </a:xfrm>
          <a:prstGeom prst="rect">
            <a:avLst/>
          </a:prstGeom>
        </p:spPr>
      </p:pic>
    </p:spTree>
    <p:extLst>
      <p:ext uri="{BB962C8B-B14F-4D97-AF65-F5344CB8AC3E}">
        <p14:creationId xmlns:p14="http://schemas.microsoft.com/office/powerpoint/2010/main" val="1951339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0AAC87-12A7-622E-6D17-718BA9DC0EAF}"/>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Dezavantajları</a:t>
            </a:r>
            <a:endParaRPr lang="tr-TR" dirty="0"/>
          </a:p>
        </p:txBody>
      </p:sp>
      <p:sp>
        <p:nvSpPr>
          <p:cNvPr id="3" name="İçerik Yer Tutucusu 2">
            <a:extLst>
              <a:ext uri="{FF2B5EF4-FFF2-40B4-BE49-F238E27FC236}">
                <a16:creationId xmlns:a16="http://schemas.microsoft.com/office/drawing/2014/main" id="{2D972BB6-C8B7-0A21-84C9-B219B3AC5FDF}"/>
              </a:ext>
            </a:extLst>
          </p:cNvPr>
          <p:cNvSpPr>
            <a:spLocks noGrp="1"/>
          </p:cNvSpPr>
          <p:nvPr>
            <p:ph idx="1"/>
          </p:nvPr>
        </p:nvSpPr>
        <p:spPr/>
        <p:txBody>
          <a:bodyPr>
            <a:normAutofit/>
          </a:bodyPr>
          <a:lstStyle/>
          <a:p>
            <a:pPr marL="0" indent="0">
              <a:buNone/>
            </a:pPr>
            <a:r>
              <a:rPr lang="tr-TR" sz="2600" b="1" dirty="0">
                <a:latin typeface="Times New Roman" panose="02020603050405020304" pitchFamily="18" charset="0"/>
                <a:ea typeface="+mn-lt"/>
                <a:cs typeface="Times New Roman" panose="02020603050405020304" pitchFamily="18" charset="0"/>
              </a:rPr>
              <a:t>Erken Eleme Riskleri:</a:t>
            </a:r>
            <a:r>
              <a:rPr lang="tr-TR" sz="2600" dirty="0">
                <a:latin typeface="Times New Roman" panose="02020603050405020304" pitchFamily="18" charset="0"/>
                <a:ea typeface="+mn-lt"/>
                <a:cs typeface="Times New Roman" panose="02020603050405020304" pitchFamily="18" charset="0"/>
              </a:rPr>
              <a:t> Bazı kombinasyonlar düşük sadakat seviyelerinde iyi performans göstermeyebilir ancak daha fazla kaynakla daha iyi sonuç verebilir.</a:t>
            </a:r>
            <a:endParaRPr lang="tr-TR" sz="2600" dirty="0">
              <a:latin typeface="Times New Roman" panose="02020603050405020304" pitchFamily="18" charset="0"/>
              <a:cs typeface="Times New Roman" panose="02020603050405020304" pitchFamily="18" charset="0"/>
            </a:endParaRPr>
          </a:p>
          <a:p>
            <a:pPr marL="0" indent="0">
              <a:buNone/>
            </a:pPr>
            <a:r>
              <a:rPr lang="tr-TR" sz="2600" b="1" dirty="0">
                <a:latin typeface="Times New Roman" panose="02020603050405020304" pitchFamily="18" charset="0"/>
                <a:ea typeface="+mn-lt"/>
                <a:cs typeface="Times New Roman" panose="02020603050405020304" pitchFamily="18" charset="0"/>
              </a:rPr>
              <a:t>Parametre Hassasiyeti:</a:t>
            </a:r>
            <a:r>
              <a:rPr lang="tr-TR" sz="2600" dirty="0">
                <a:latin typeface="Times New Roman" panose="02020603050405020304" pitchFamily="18" charset="0"/>
                <a:ea typeface="+mn-lt"/>
                <a:cs typeface="Times New Roman" panose="02020603050405020304" pitchFamily="18" charset="0"/>
              </a:rPr>
              <a:t> Başlangıç kombinasyon sayısı ve elemelerin oranı sonuçları etkileyebilir.</a:t>
            </a:r>
            <a:endParaRPr lang="tr-TR" sz="2600" dirty="0">
              <a:latin typeface="Times New Roman" panose="02020603050405020304" pitchFamily="18" charset="0"/>
              <a:cs typeface="Times New Roman" panose="02020603050405020304" pitchFamily="18" charset="0"/>
            </a:endParaRPr>
          </a:p>
          <a:p>
            <a:endParaRPr lang="tr-TR" sz="2600" dirty="0">
              <a:latin typeface="Times New Roman" panose="02020603050405020304" pitchFamily="18" charset="0"/>
              <a:cs typeface="Times New Roman" panose="02020603050405020304" pitchFamily="18" charset="0"/>
            </a:endParaRPr>
          </a:p>
          <a:p>
            <a:pPr marL="457200" lvl="1" indent="0">
              <a:buNone/>
            </a:pPr>
            <a:endParaRPr lang="tr-TR" sz="2600" dirty="0"/>
          </a:p>
        </p:txBody>
      </p:sp>
      <p:sp>
        <p:nvSpPr>
          <p:cNvPr id="4" name="Slayt Numarası Yer Tutucusu 3">
            <a:extLst>
              <a:ext uri="{FF2B5EF4-FFF2-40B4-BE49-F238E27FC236}">
                <a16:creationId xmlns:a16="http://schemas.microsoft.com/office/drawing/2014/main" id="{02E21EF4-6C9E-8D43-AE17-70C81C327DAF}"/>
              </a:ext>
            </a:extLst>
          </p:cNvPr>
          <p:cNvSpPr>
            <a:spLocks noGrp="1"/>
          </p:cNvSpPr>
          <p:nvPr>
            <p:ph type="sldNum" sz="quarter" idx="12"/>
          </p:nvPr>
        </p:nvSpPr>
        <p:spPr/>
        <p:txBody>
          <a:bodyPr/>
          <a:lstStyle/>
          <a:p>
            <a:pPr algn="r"/>
            <a:fld id="{0EF4C3D6-6C26-4ECF-8F30-B2D680084FE4}" type="slidenum">
              <a:rPr lang="tr-TR" smtClean="0"/>
              <a:pPr algn="r"/>
              <a:t>60</a:t>
            </a:fld>
            <a:endParaRPr lang="tr-TR" dirty="0"/>
          </a:p>
        </p:txBody>
      </p:sp>
    </p:spTree>
    <p:extLst>
      <p:ext uri="{BB962C8B-B14F-4D97-AF65-F5344CB8AC3E}">
        <p14:creationId xmlns:p14="http://schemas.microsoft.com/office/powerpoint/2010/main" val="2968989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9715E1FC-2367-032A-A028-6386E6348FB4}"/>
              </a:ext>
            </a:extLst>
          </p:cNvPr>
          <p:cNvSpPr>
            <a:spLocks noGrp="1"/>
          </p:cNvSpPr>
          <p:nvPr>
            <p:ph type="sldNum" sz="quarter" idx="12"/>
          </p:nvPr>
        </p:nvSpPr>
        <p:spPr/>
        <p:txBody>
          <a:bodyPr/>
          <a:lstStyle/>
          <a:p>
            <a:fld id="{0EF4C3D6-6C26-4ECF-8F30-B2D680084FE4}" type="slidenum">
              <a:rPr lang="tr-TR" smtClean="0"/>
              <a:pPr/>
              <a:t>61</a:t>
            </a:fld>
            <a:endParaRPr lang="tr-TR" dirty="0"/>
          </a:p>
        </p:txBody>
      </p:sp>
      <p:pic>
        <p:nvPicPr>
          <p:cNvPr id="9" name="İçerik Yer Tutucusu 3">
            <a:extLst>
              <a:ext uri="{FF2B5EF4-FFF2-40B4-BE49-F238E27FC236}">
                <a16:creationId xmlns:a16="http://schemas.microsoft.com/office/drawing/2014/main" id="{D1DF916E-3902-8319-8F12-91018050C96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4130" y="224688"/>
            <a:ext cx="11326056" cy="6542212"/>
          </a:xfrm>
        </p:spPr>
      </p:pic>
    </p:spTree>
    <p:extLst>
      <p:ext uri="{BB962C8B-B14F-4D97-AF65-F5344CB8AC3E}">
        <p14:creationId xmlns:p14="http://schemas.microsoft.com/office/powerpoint/2010/main" val="2088429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kran görüntüsü, yazı tipi, çizgi içeren bir resim&#10;&#10;Açıklama otomatik olarak oluşturuldu">
            <a:extLst>
              <a:ext uri="{FF2B5EF4-FFF2-40B4-BE49-F238E27FC236}">
                <a16:creationId xmlns:a16="http://schemas.microsoft.com/office/drawing/2014/main" id="{36336674-E5F5-2C8B-E557-FDE4A7E8CC2E}"/>
              </a:ext>
            </a:extLst>
          </p:cNvPr>
          <p:cNvPicPr>
            <a:picLocks noGrp="1" noChangeAspect="1"/>
          </p:cNvPicPr>
          <p:nvPr>
            <p:ph idx="1"/>
          </p:nvPr>
        </p:nvPicPr>
        <p:blipFill>
          <a:blip r:embed="rId2"/>
          <a:stretch>
            <a:fillRect/>
          </a:stretch>
        </p:blipFill>
        <p:spPr>
          <a:xfrm>
            <a:off x="1021522" y="488696"/>
            <a:ext cx="10541212" cy="1724511"/>
          </a:xfrm>
        </p:spPr>
      </p:pic>
      <p:pic>
        <p:nvPicPr>
          <p:cNvPr id="6" name="Resim 5" descr="metin, elektronik donanım, ekran görüntüsü, ekran, görüntüleme içeren bir resim&#10;&#10;Açıklama otomatik olarak oluşturuldu">
            <a:extLst>
              <a:ext uri="{FF2B5EF4-FFF2-40B4-BE49-F238E27FC236}">
                <a16:creationId xmlns:a16="http://schemas.microsoft.com/office/drawing/2014/main" id="{35C82538-4803-4323-316D-F36D137DE602}"/>
              </a:ext>
            </a:extLst>
          </p:cNvPr>
          <p:cNvPicPr>
            <a:picLocks noChangeAspect="1"/>
          </p:cNvPicPr>
          <p:nvPr/>
        </p:nvPicPr>
        <p:blipFill>
          <a:blip r:embed="rId3"/>
          <a:stretch>
            <a:fillRect/>
          </a:stretch>
        </p:blipFill>
        <p:spPr>
          <a:xfrm>
            <a:off x="1021521" y="2310581"/>
            <a:ext cx="10541213" cy="4218038"/>
          </a:xfrm>
          <a:prstGeom prst="rect">
            <a:avLst/>
          </a:prstGeom>
        </p:spPr>
      </p:pic>
      <p:sp>
        <p:nvSpPr>
          <p:cNvPr id="4" name="Slayt Numarası Yer Tutucusu 3">
            <a:extLst>
              <a:ext uri="{FF2B5EF4-FFF2-40B4-BE49-F238E27FC236}">
                <a16:creationId xmlns:a16="http://schemas.microsoft.com/office/drawing/2014/main" id="{3E8C3018-45EA-AEF3-5291-148B572B1B7A}"/>
              </a:ext>
            </a:extLst>
          </p:cNvPr>
          <p:cNvSpPr>
            <a:spLocks noGrp="1"/>
          </p:cNvSpPr>
          <p:nvPr>
            <p:ph type="sldNum" sz="quarter" idx="12"/>
          </p:nvPr>
        </p:nvSpPr>
        <p:spPr/>
        <p:txBody>
          <a:bodyPr/>
          <a:lstStyle/>
          <a:p>
            <a:pPr algn="r"/>
            <a:fld id="{0EF4C3D6-6C26-4ECF-8F30-B2D680084FE4}" type="slidenum">
              <a:rPr lang="tr-TR" smtClean="0"/>
              <a:pPr algn="r"/>
              <a:t>62</a:t>
            </a:fld>
            <a:endParaRPr lang="tr-TR" dirty="0"/>
          </a:p>
        </p:txBody>
      </p:sp>
    </p:spTree>
    <p:extLst>
      <p:ext uri="{BB962C8B-B14F-4D97-AF65-F5344CB8AC3E}">
        <p14:creationId xmlns:p14="http://schemas.microsoft.com/office/powerpoint/2010/main" val="1179512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D1C15D58-F731-6A25-B8EB-77E26CED0FCA}"/>
              </a:ext>
            </a:extLst>
          </p:cNvPr>
          <p:cNvSpPr>
            <a:spLocks noGrp="1"/>
          </p:cNvSpPr>
          <p:nvPr>
            <p:ph type="sldNum" sz="quarter" idx="12"/>
          </p:nvPr>
        </p:nvSpPr>
        <p:spPr/>
        <p:txBody>
          <a:bodyPr/>
          <a:lstStyle/>
          <a:p>
            <a:pPr algn="r"/>
            <a:fld id="{0EF4C3D6-6C26-4ECF-8F30-B2D680084FE4}" type="slidenum">
              <a:rPr lang="tr-TR" smtClean="0"/>
              <a:pPr algn="r"/>
              <a:t>63</a:t>
            </a:fld>
            <a:endParaRPr lang="tr-TR" dirty="0"/>
          </a:p>
        </p:txBody>
      </p:sp>
      <p:pic>
        <p:nvPicPr>
          <p:cNvPr id="5" name="Resim 4" descr="metin, elektronik donanım, ekran görüntüsü, yazı tipi içeren bir resim&#10;&#10;Açıklama otomatik olarak oluşturuldu">
            <a:extLst>
              <a:ext uri="{FF2B5EF4-FFF2-40B4-BE49-F238E27FC236}">
                <a16:creationId xmlns:a16="http://schemas.microsoft.com/office/drawing/2014/main" id="{2ACF2205-3DF8-5AA7-74A0-F3020C58EE9B}"/>
              </a:ext>
            </a:extLst>
          </p:cNvPr>
          <p:cNvPicPr>
            <a:picLocks noChangeAspect="1"/>
          </p:cNvPicPr>
          <p:nvPr/>
        </p:nvPicPr>
        <p:blipFill>
          <a:blip r:embed="rId2"/>
          <a:stretch>
            <a:fillRect/>
          </a:stretch>
        </p:blipFill>
        <p:spPr>
          <a:xfrm>
            <a:off x="1021522" y="1966203"/>
            <a:ext cx="10148955" cy="2664790"/>
          </a:xfrm>
          <a:prstGeom prst="rect">
            <a:avLst/>
          </a:prstGeom>
        </p:spPr>
      </p:pic>
    </p:spTree>
    <p:extLst>
      <p:ext uri="{BB962C8B-B14F-4D97-AF65-F5344CB8AC3E}">
        <p14:creationId xmlns:p14="http://schemas.microsoft.com/office/powerpoint/2010/main" val="2330820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6" descr="metin, ekran görüntüsü, yazı tipi, sayı, numara içeren bir resim&#10;&#10;Açıklama otomatik olarak oluşturuldu">
            <a:extLst>
              <a:ext uri="{FF2B5EF4-FFF2-40B4-BE49-F238E27FC236}">
                <a16:creationId xmlns:a16="http://schemas.microsoft.com/office/drawing/2014/main" id="{8D1FD3E7-9C91-49C4-677B-70C5FD4645A8}"/>
              </a:ext>
            </a:extLst>
          </p:cNvPr>
          <p:cNvPicPr>
            <a:picLocks noGrp="1" noChangeAspect="1"/>
          </p:cNvPicPr>
          <p:nvPr>
            <p:ph idx="1"/>
          </p:nvPr>
        </p:nvPicPr>
        <p:blipFill>
          <a:blip r:embed="rId2"/>
          <a:stretch>
            <a:fillRect/>
          </a:stretch>
        </p:blipFill>
        <p:spPr>
          <a:xfrm>
            <a:off x="353961" y="342853"/>
            <a:ext cx="11588657" cy="6234928"/>
          </a:xfrm>
        </p:spPr>
      </p:pic>
      <p:sp>
        <p:nvSpPr>
          <p:cNvPr id="4" name="Slayt Numarası Yer Tutucusu 3">
            <a:extLst>
              <a:ext uri="{FF2B5EF4-FFF2-40B4-BE49-F238E27FC236}">
                <a16:creationId xmlns:a16="http://schemas.microsoft.com/office/drawing/2014/main" id="{DAD6BD6D-F616-04E1-E993-19C86FD33833}"/>
              </a:ext>
            </a:extLst>
          </p:cNvPr>
          <p:cNvSpPr>
            <a:spLocks noGrp="1"/>
          </p:cNvSpPr>
          <p:nvPr>
            <p:ph type="sldNum" sz="quarter" idx="12"/>
          </p:nvPr>
        </p:nvSpPr>
        <p:spPr/>
        <p:txBody>
          <a:bodyPr/>
          <a:lstStyle/>
          <a:p>
            <a:pPr algn="r"/>
            <a:fld id="{0EF4C3D6-6C26-4ECF-8F30-B2D680084FE4}" type="slidenum">
              <a:rPr lang="tr-TR" smtClean="0"/>
              <a:pPr algn="r"/>
              <a:t>64</a:t>
            </a:fld>
            <a:endParaRPr lang="tr-TR" dirty="0"/>
          </a:p>
        </p:txBody>
      </p:sp>
    </p:spTree>
    <p:extLst>
      <p:ext uri="{BB962C8B-B14F-4D97-AF65-F5344CB8AC3E}">
        <p14:creationId xmlns:p14="http://schemas.microsoft.com/office/powerpoint/2010/main" val="3158680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873197FA-23EE-DA6E-8589-10D43392A52B}"/>
              </a:ext>
            </a:extLst>
          </p:cNvPr>
          <p:cNvSpPr>
            <a:spLocks noGrp="1"/>
          </p:cNvSpPr>
          <p:nvPr>
            <p:ph type="sldNum" sz="quarter" idx="12"/>
          </p:nvPr>
        </p:nvSpPr>
        <p:spPr/>
        <p:txBody>
          <a:bodyPr/>
          <a:lstStyle/>
          <a:p>
            <a:pPr algn="r"/>
            <a:fld id="{0EF4C3D6-6C26-4ECF-8F30-B2D680084FE4}" type="slidenum">
              <a:rPr lang="tr-TR" smtClean="0"/>
              <a:pPr algn="r"/>
              <a:t>65</a:t>
            </a:fld>
            <a:endParaRPr lang="tr-TR" dirty="0"/>
          </a:p>
        </p:txBody>
      </p:sp>
      <p:pic>
        <p:nvPicPr>
          <p:cNvPr id="7" name="İçerik Yer Tutucusu 3" descr="metin, elektronik donanım, ekran görüntüsü, yazı tipi içeren bir resim&#10;&#10;Açıklama otomatik olarak oluşturuldu">
            <a:extLst>
              <a:ext uri="{FF2B5EF4-FFF2-40B4-BE49-F238E27FC236}">
                <a16:creationId xmlns:a16="http://schemas.microsoft.com/office/drawing/2014/main" id="{38364BFF-1F0B-C6BC-DC8D-3DC9431F9DB8}"/>
              </a:ext>
            </a:extLst>
          </p:cNvPr>
          <p:cNvPicPr>
            <a:picLocks noGrp="1" noChangeAspect="1"/>
          </p:cNvPicPr>
          <p:nvPr>
            <p:ph idx="1"/>
          </p:nvPr>
        </p:nvPicPr>
        <p:blipFill>
          <a:blip r:embed="rId2"/>
          <a:stretch>
            <a:fillRect/>
          </a:stretch>
        </p:blipFill>
        <p:spPr>
          <a:xfrm>
            <a:off x="1138760" y="3303640"/>
            <a:ext cx="9914479" cy="2683006"/>
          </a:xfrm>
        </p:spPr>
      </p:pic>
      <p:pic>
        <p:nvPicPr>
          <p:cNvPr id="8" name="Resim 7" descr="metin, ekran görüntüsü, yazı tipi, ekran, görüntüleme içeren bir resim&#10;&#10;Açıklama otomatik olarak oluşturuldu">
            <a:extLst>
              <a:ext uri="{FF2B5EF4-FFF2-40B4-BE49-F238E27FC236}">
                <a16:creationId xmlns:a16="http://schemas.microsoft.com/office/drawing/2014/main" id="{FE705ACF-8DC9-B279-78A6-5D657989FEAF}"/>
              </a:ext>
            </a:extLst>
          </p:cNvPr>
          <p:cNvPicPr>
            <a:picLocks noChangeAspect="1"/>
          </p:cNvPicPr>
          <p:nvPr/>
        </p:nvPicPr>
        <p:blipFill>
          <a:blip r:embed="rId3"/>
          <a:stretch>
            <a:fillRect/>
          </a:stretch>
        </p:blipFill>
        <p:spPr>
          <a:xfrm>
            <a:off x="368710" y="658551"/>
            <a:ext cx="11454580" cy="2438611"/>
          </a:xfrm>
          <a:prstGeom prst="rect">
            <a:avLst/>
          </a:prstGeom>
        </p:spPr>
      </p:pic>
    </p:spTree>
    <p:extLst>
      <p:ext uri="{BB962C8B-B14F-4D97-AF65-F5344CB8AC3E}">
        <p14:creationId xmlns:p14="http://schemas.microsoft.com/office/powerpoint/2010/main" val="2342687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711A62E5-673E-0260-CC5C-44376576CE45}"/>
              </a:ext>
            </a:extLst>
          </p:cNvPr>
          <p:cNvSpPr>
            <a:spLocks noGrp="1"/>
          </p:cNvSpPr>
          <p:nvPr>
            <p:ph type="sldNum" sz="quarter" idx="12"/>
          </p:nvPr>
        </p:nvSpPr>
        <p:spPr/>
        <p:txBody>
          <a:bodyPr/>
          <a:lstStyle/>
          <a:p>
            <a:pPr algn="r"/>
            <a:fld id="{0EF4C3D6-6C26-4ECF-8F30-B2D680084FE4}" type="slidenum">
              <a:rPr lang="tr-TR" smtClean="0"/>
              <a:pPr algn="r"/>
              <a:t>66</a:t>
            </a:fld>
            <a:endParaRPr lang="tr-TR" dirty="0"/>
          </a:p>
        </p:txBody>
      </p:sp>
      <p:pic>
        <p:nvPicPr>
          <p:cNvPr id="5" name="Resim 4" descr="metin, ekran görüntüsü, yazı tipi, ekran, görüntüleme içeren bir resim&#10;&#10;Açıklama otomatik olarak oluşturuldu">
            <a:extLst>
              <a:ext uri="{FF2B5EF4-FFF2-40B4-BE49-F238E27FC236}">
                <a16:creationId xmlns:a16="http://schemas.microsoft.com/office/drawing/2014/main" id="{AFDFD1E9-5715-630E-6D1D-83C91A23429C}"/>
              </a:ext>
            </a:extLst>
          </p:cNvPr>
          <p:cNvPicPr>
            <a:picLocks noChangeAspect="1"/>
          </p:cNvPicPr>
          <p:nvPr/>
        </p:nvPicPr>
        <p:blipFill>
          <a:blip r:embed="rId2"/>
          <a:stretch>
            <a:fillRect/>
          </a:stretch>
        </p:blipFill>
        <p:spPr>
          <a:xfrm>
            <a:off x="412876" y="1711035"/>
            <a:ext cx="11366247" cy="3435929"/>
          </a:xfrm>
          <a:prstGeom prst="rect">
            <a:avLst/>
          </a:prstGeom>
        </p:spPr>
      </p:pic>
    </p:spTree>
    <p:extLst>
      <p:ext uri="{BB962C8B-B14F-4D97-AF65-F5344CB8AC3E}">
        <p14:creationId xmlns:p14="http://schemas.microsoft.com/office/powerpoint/2010/main" val="16234557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3" descr="metin, ekran görüntüsü, yazı tipi, sayı, numara içeren bir resim&#10;&#10;Açıklama otomatik olarak oluşturuldu">
            <a:extLst>
              <a:ext uri="{FF2B5EF4-FFF2-40B4-BE49-F238E27FC236}">
                <a16:creationId xmlns:a16="http://schemas.microsoft.com/office/drawing/2014/main" id="{3B1B65EF-7B2D-041A-8BFB-9813FA77F0BC}"/>
              </a:ext>
            </a:extLst>
          </p:cNvPr>
          <p:cNvPicPr>
            <a:picLocks noGrp="1" noChangeAspect="1"/>
          </p:cNvPicPr>
          <p:nvPr>
            <p:ph idx="1"/>
          </p:nvPr>
        </p:nvPicPr>
        <p:blipFill>
          <a:blip r:embed="rId2"/>
          <a:stretch>
            <a:fillRect/>
          </a:stretch>
        </p:blipFill>
        <p:spPr>
          <a:xfrm>
            <a:off x="249382" y="282678"/>
            <a:ext cx="11693236" cy="6367666"/>
          </a:xfrm>
        </p:spPr>
      </p:pic>
      <p:sp>
        <p:nvSpPr>
          <p:cNvPr id="4" name="Slayt Numarası Yer Tutucusu 3">
            <a:extLst>
              <a:ext uri="{FF2B5EF4-FFF2-40B4-BE49-F238E27FC236}">
                <a16:creationId xmlns:a16="http://schemas.microsoft.com/office/drawing/2014/main" id="{56641589-20D2-95D3-8D64-E6C4F8CEE84A}"/>
              </a:ext>
            </a:extLst>
          </p:cNvPr>
          <p:cNvSpPr>
            <a:spLocks noGrp="1"/>
          </p:cNvSpPr>
          <p:nvPr>
            <p:ph type="sldNum" sz="quarter" idx="12"/>
          </p:nvPr>
        </p:nvSpPr>
        <p:spPr/>
        <p:txBody>
          <a:bodyPr/>
          <a:lstStyle/>
          <a:p>
            <a:pPr algn="r"/>
            <a:fld id="{0EF4C3D6-6C26-4ECF-8F30-B2D680084FE4}" type="slidenum">
              <a:rPr lang="tr-TR" smtClean="0"/>
              <a:pPr algn="r"/>
              <a:t>67</a:t>
            </a:fld>
            <a:endParaRPr lang="tr-TR" dirty="0"/>
          </a:p>
        </p:txBody>
      </p:sp>
    </p:spTree>
    <p:extLst>
      <p:ext uri="{BB962C8B-B14F-4D97-AF65-F5344CB8AC3E}">
        <p14:creationId xmlns:p14="http://schemas.microsoft.com/office/powerpoint/2010/main" val="3823086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çizgi, diyagram içeren bir resim&#10;&#10;Açıklama otomatik olarak oluşturuldu">
            <a:extLst>
              <a:ext uri="{FF2B5EF4-FFF2-40B4-BE49-F238E27FC236}">
                <a16:creationId xmlns:a16="http://schemas.microsoft.com/office/drawing/2014/main" id="{262CAF29-E828-9276-1498-8F38D05458A9}"/>
              </a:ext>
            </a:extLst>
          </p:cNvPr>
          <p:cNvPicPr>
            <a:picLocks noChangeAspect="1"/>
          </p:cNvPicPr>
          <p:nvPr/>
        </p:nvPicPr>
        <p:blipFill>
          <a:blip r:embed="rId2"/>
          <a:stretch>
            <a:fillRect/>
          </a:stretch>
        </p:blipFill>
        <p:spPr>
          <a:xfrm>
            <a:off x="1141184" y="826991"/>
            <a:ext cx="2498038" cy="5627252"/>
          </a:xfrm>
          <a:prstGeom prst="rect">
            <a:avLst/>
          </a:prstGeom>
        </p:spPr>
      </p:pic>
      <p:sp>
        <p:nvSpPr>
          <p:cNvPr id="4" name="Slayt Numarası Yer Tutucusu 3">
            <a:extLst>
              <a:ext uri="{FF2B5EF4-FFF2-40B4-BE49-F238E27FC236}">
                <a16:creationId xmlns:a16="http://schemas.microsoft.com/office/drawing/2014/main" id="{61CD0FF1-3110-8676-42E6-CE304C6E873C}"/>
              </a:ext>
            </a:extLst>
          </p:cNvPr>
          <p:cNvSpPr>
            <a:spLocks noGrp="1"/>
          </p:cNvSpPr>
          <p:nvPr>
            <p:ph type="sldNum" sz="quarter" idx="12"/>
          </p:nvPr>
        </p:nvSpPr>
        <p:spPr/>
        <p:txBody>
          <a:bodyPr/>
          <a:lstStyle/>
          <a:p>
            <a:pPr algn="r"/>
            <a:fld id="{0EF4C3D6-6C26-4ECF-8F30-B2D680084FE4}" type="slidenum">
              <a:rPr lang="tr-TR" smtClean="0"/>
              <a:pPr algn="r"/>
              <a:t>68</a:t>
            </a:fld>
            <a:endParaRPr lang="tr-TR" dirty="0"/>
          </a:p>
        </p:txBody>
      </p:sp>
      <p:pic>
        <p:nvPicPr>
          <p:cNvPr id="6" name="Resim 5" descr="metin, ekran görüntüsü, diyagram, çizgi içeren bir resim&#10;&#10;Açıklama otomatik olarak oluşturuldu">
            <a:extLst>
              <a:ext uri="{FF2B5EF4-FFF2-40B4-BE49-F238E27FC236}">
                <a16:creationId xmlns:a16="http://schemas.microsoft.com/office/drawing/2014/main" id="{1E467FFD-6E15-70F8-FCD6-6C9FC4D4D804}"/>
              </a:ext>
            </a:extLst>
          </p:cNvPr>
          <p:cNvPicPr>
            <a:picLocks noChangeAspect="1"/>
          </p:cNvPicPr>
          <p:nvPr/>
        </p:nvPicPr>
        <p:blipFill>
          <a:blip r:embed="rId3"/>
          <a:stretch>
            <a:fillRect/>
          </a:stretch>
        </p:blipFill>
        <p:spPr>
          <a:xfrm>
            <a:off x="4674167" y="826991"/>
            <a:ext cx="2666685" cy="5627252"/>
          </a:xfrm>
          <a:prstGeom prst="rect">
            <a:avLst/>
          </a:prstGeom>
        </p:spPr>
      </p:pic>
      <p:pic>
        <p:nvPicPr>
          <p:cNvPr id="7" name="Resim 6" descr="metin, ekran görüntüsü, diyagram, çizgi içeren bir resim&#10;&#10;Açıklama otomatik olarak oluşturuldu">
            <a:extLst>
              <a:ext uri="{FF2B5EF4-FFF2-40B4-BE49-F238E27FC236}">
                <a16:creationId xmlns:a16="http://schemas.microsoft.com/office/drawing/2014/main" id="{3E878C2E-15A9-3D91-658E-41EDB9E661B7}"/>
              </a:ext>
            </a:extLst>
          </p:cNvPr>
          <p:cNvPicPr>
            <a:picLocks noChangeAspect="1"/>
          </p:cNvPicPr>
          <p:nvPr/>
        </p:nvPicPr>
        <p:blipFill>
          <a:blip r:embed="rId4"/>
          <a:stretch>
            <a:fillRect/>
          </a:stretch>
        </p:blipFill>
        <p:spPr>
          <a:xfrm>
            <a:off x="8375797" y="826991"/>
            <a:ext cx="2669090" cy="5627252"/>
          </a:xfrm>
          <a:prstGeom prst="rect">
            <a:avLst/>
          </a:prstGeom>
        </p:spPr>
      </p:pic>
      <p:pic>
        <p:nvPicPr>
          <p:cNvPr id="8" name="İçerik Yer Tutucusu 3" descr="metin, ekran görüntüsü, çizgi, yazı tipi içeren bir resim&#10;&#10;Açıklama otomatik olarak oluşturuldu">
            <a:extLst>
              <a:ext uri="{FF2B5EF4-FFF2-40B4-BE49-F238E27FC236}">
                <a16:creationId xmlns:a16="http://schemas.microsoft.com/office/drawing/2014/main" id="{2D507956-0E44-2E9A-653F-8E5E80D84AB6}"/>
              </a:ext>
            </a:extLst>
          </p:cNvPr>
          <p:cNvPicPr>
            <a:picLocks noChangeAspect="1"/>
          </p:cNvPicPr>
          <p:nvPr/>
        </p:nvPicPr>
        <p:blipFill>
          <a:blip r:embed="rId5"/>
          <a:srcRect l="376" t="7766" r="39415" b="7987"/>
          <a:stretch/>
        </p:blipFill>
        <p:spPr>
          <a:xfrm>
            <a:off x="2723536" y="226141"/>
            <a:ext cx="6976974" cy="481781"/>
          </a:xfrm>
          <a:prstGeom prst="rect">
            <a:avLst/>
          </a:prstGeom>
        </p:spPr>
      </p:pic>
    </p:spTree>
    <p:extLst>
      <p:ext uri="{BB962C8B-B14F-4D97-AF65-F5344CB8AC3E}">
        <p14:creationId xmlns:p14="http://schemas.microsoft.com/office/powerpoint/2010/main" val="272156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kran görüntüsü, çizgi, sayı, numara içeren bir resim&#10;&#10;Açıklama otomatik olarak oluşturuldu">
            <a:extLst>
              <a:ext uri="{FF2B5EF4-FFF2-40B4-BE49-F238E27FC236}">
                <a16:creationId xmlns:a16="http://schemas.microsoft.com/office/drawing/2014/main" id="{3A3415B1-A9C3-5059-9985-488A6015452C}"/>
              </a:ext>
            </a:extLst>
          </p:cNvPr>
          <p:cNvPicPr>
            <a:picLocks noGrp="1" noChangeAspect="1"/>
          </p:cNvPicPr>
          <p:nvPr>
            <p:ph idx="1"/>
          </p:nvPr>
        </p:nvPicPr>
        <p:blipFill>
          <a:blip r:embed="rId2"/>
          <a:stretch>
            <a:fillRect/>
          </a:stretch>
        </p:blipFill>
        <p:spPr>
          <a:xfrm>
            <a:off x="9036491" y="552298"/>
            <a:ext cx="2461087" cy="5749234"/>
          </a:xfrm>
        </p:spPr>
      </p:pic>
      <p:sp>
        <p:nvSpPr>
          <p:cNvPr id="4" name="Slayt Numarası Yer Tutucusu 3">
            <a:extLst>
              <a:ext uri="{FF2B5EF4-FFF2-40B4-BE49-F238E27FC236}">
                <a16:creationId xmlns:a16="http://schemas.microsoft.com/office/drawing/2014/main" id="{275E7A8B-F344-D006-DF0D-8CDB420BE1DF}"/>
              </a:ext>
            </a:extLst>
          </p:cNvPr>
          <p:cNvSpPr>
            <a:spLocks noGrp="1"/>
          </p:cNvSpPr>
          <p:nvPr>
            <p:ph type="sldNum" sz="quarter" idx="12"/>
          </p:nvPr>
        </p:nvSpPr>
        <p:spPr/>
        <p:txBody>
          <a:bodyPr/>
          <a:lstStyle/>
          <a:p>
            <a:pPr algn="r"/>
            <a:fld id="{0EF4C3D6-6C26-4ECF-8F30-B2D680084FE4}" type="slidenum">
              <a:rPr lang="tr-TR" smtClean="0"/>
              <a:pPr algn="r"/>
              <a:t>69</a:t>
            </a:fld>
            <a:endParaRPr lang="tr-TR" dirty="0"/>
          </a:p>
        </p:txBody>
      </p:sp>
      <p:pic>
        <p:nvPicPr>
          <p:cNvPr id="6" name="Resim 5" descr="metin, ekran görüntüsü, çizgi, diyagram içeren bir resim&#10;&#10;Açıklama otomatik olarak oluşturuldu">
            <a:extLst>
              <a:ext uri="{FF2B5EF4-FFF2-40B4-BE49-F238E27FC236}">
                <a16:creationId xmlns:a16="http://schemas.microsoft.com/office/drawing/2014/main" id="{3AFDAFB6-1363-F430-9D82-5487BC2F2762}"/>
              </a:ext>
            </a:extLst>
          </p:cNvPr>
          <p:cNvPicPr>
            <a:picLocks noChangeAspect="1"/>
          </p:cNvPicPr>
          <p:nvPr/>
        </p:nvPicPr>
        <p:blipFill>
          <a:blip r:embed="rId3"/>
          <a:stretch>
            <a:fillRect/>
          </a:stretch>
        </p:blipFill>
        <p:spPr>
          <a:xfrm>
            <a:off x="6174212" y="552299"/>
            <a:ext cx="2474884" cy="5749234"/>
          </a:xfrm>
          <a:prstGeom prst="rect">
            <a:avLst/>
          </a:prstGeom>
        </p:spPr>
      </p:pic>
      <p:pic>
        <p:nvPicPr>
          <p:cNvPr id="7" name="Resim 6" descr="metin, ekran görüntüsü, diyagram, çizgi içeren bir resim&#10;&#10;Açıklama otomatik olarak oluşturuldu">
            <a:extLst>
              <a:ext uri="{FF2B5EF4-FFF2-40B4-BE49-F238E27FC236}">
                <a16:creationId xmlns:a16="http://schemas.microsoft.com/office/drawing/2014/main" id="{06EE8A67-2C19-DC73-30CB-117ED2EB8B2F}"/>
              </a:ext>
            </a:extLst>
          </p:cNvPr>
          <p:cNvPicPr>
            <a:picLocks noChangeAspect="1"/>
          </p:cNvPicPr>
          <p:nvPr/>
        </p:nvPicPr>
        <p:blipFill>
          <a:blip r:embed="rId4"/>
          <a:stretch>
            <a:fillRect/>
          </a:stretch>
        </p:blipFill>
        <p:spPr>
          <a:xfrm>
            <a:off x="3311932" y="561257"/>
            <a:ext cx="2472690" cy="5740275"/>
          </a:xfrm>
          <a:prstGeom prst="rect">
            <a:avLst/>
          </a:prstGeom>
        </p:spPr>
      </p:pic>
      <p:pic>
        <p:nvPicPr>
          <p:cNvPr id="8" name="Resim 7" descr="metin, ekran görüntüsü, diyagram, çizgi içeren bir resim&#10;&#10;Açıklama otomatik olarak oluşturuldu">
            <a:extLst>
              <a:ext uri="{FF2B5EF4-FFF2-40B4-BE49-F238E27FC236}">
                <a16:creationId xmlns:a16="http://schemas.microsoft.com/office/drawing/2014/main" id="{093D584A-9A04-F80B-82BF-9BFDB7898838}"/>
              </a:ext>
            </a:extLst>
          </p:cNvPr>
          <p:cNvPicPr>
            <a:picLocks noChangeAspect="1"/>
          </p:cNvPicPr>
          <p:nvPr/>
        </p:nvPicPr>
        <p:blipFill>
          <a:blip r:embed="rId5"/>
          <a:stretch>
            <a:fillRect/>
          </a:stretch>
        </p:blipFill>
        <p:spPr>
          <a:xfrm>
            <a:off x="621263" y="552298"/>
            <a:ext cx="2301080" cy="5749234"/>
          </a:xfrm>
          <a:prstGeom prst="rect">
            <a:avLst/>
          </a:prstGeom>
        </p:spPr>
      </p:pic>
    </p:spTree>
    <p:extLst>
      <p:ext uri="{BB962C8B-B14F-4D97-AF65-F5344CB8AC3E}">
        <p14:creationId xmlns:p14="http://schemas.microsoft.com/office/powerpoint/2010/main" val="284836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73E3C9A-3AB3-169A-984A-E369621805DA}"/>
              </a:ext>
            </a:extLst>
          </p:cNvPr>
          <p:cNvSpPr>
            <a:spLocks noGrp="1"/>
          </p:cNvSpPr>
          <p:nvPr>
            <p:ph idx="1"/>
          </p:nvPr>
        </p:nvSpPr>
        <p:spPr>
          <a:xfrm>
            <a:off x="1141412" y="1514168"/>
            <a:ext cx="9905999" cy="4277033"/>
          </a:xfrm>
        </p:spPr>
        <p:txBody>
          <a:bodyPr/>
          <a:lstStyle/>
          <a:p>
            <a:pPr marL="0" indent="0">
              <a:buNone/>
            </a:pPr>
            <a:r>
              <a:rPr lang="tr-TR" sz="2800" b="1" dirty="0">
                <a:latin typeface="Times New Roman" panose="02020603050405020304" pitchFamily="18" charset="0"/>
                <a:cs typeface="Times New Roman" panose="02020603050405020304" pitchFamily="18" charset="0"/>
              </a:rPr>
              <a:t>Avantajları:</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err="1">
                <a:latin typeface="Times New Roman" panose="02020603050405020304" pitchFamily="18" charset="0"/>
                <a:cs typeface="Times New Roman" panose="02020603050405020304" pitchFamily="18" charset="0"/>
              </a:rPr>
              <a:t>Overfitting</a:t>
            </a:r>
            <a:r>
              <a:rPr lang="tr-TR" sz="2800" dirty="0">
                <a:latin typeface="Times New Roman" panose="02020603050405020304" pitchFamily="18" charset="0"/>
                <a:cs typeface="Times New Roman" panose="02020603050405020304" pitchFamily="18" charset="0"/>
              </a:rPr>
              <a:t> ve </a:t>
            </a:r>
            <a:r>
              <a:rPr lang="tr-TR" sz="2800" dirty="0" err="1">
                <a:latin typeface="Times New Roman" panose="02020603050405020304" pitchFamily="18" charset="0"/>
                <a:cs typeface="Times New Roman" panose="02020603050405020304" pitchFamily="18" charset="0"/>
              </a:rPr>
              <a:t>underfitting</a:t>
            </a:r>
            <a:r>
              <a:rPr lang="tr-TR" sz="2800" dirty="0">
                <a:latin typeface="Times New Roman" panose="02020603050405020304" pitchFamily="18" charset="0"/>
                <a:cs typeface="Times New Roman" panose="02020603050405020304" pitchFamily="18" charset="0"/>
              </a:rPr>
              <a:t> dengesini sağlar.</a:t>
            </a: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Model karmaşıklığını kontrol eder.</a:t>
            </a:r>
          </a:p>
          <a:p>
            <a:pPr marL="0" indent="0">
              <a:buNone/>
            </a:pPr>
            <a:r>
              <a:rPr lang="tr-TR" sz="2800" dirty="0">
                <a:latin typeface="Times New Roman" panose="02020603050405020304" pitchFamily="18" charset="0"/>
                <a:cs typeface="Times New Roman" panose="02020603050405020304" pitchFamily="18" charset="0"/>
              </a:rPr>
              <a:t>İyi bir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optimizasyonu için başlangıçta sağlam bir temel model oluşturulması gerekir.</a:t>
            </a:r>
          </a:p>
          <a:p>
            <a:endParaRPr lang="tr-TR" sz="2800" dirty="0"/>
          </a:p>
          <a:p>
            <a:endParaRPr lang="tr-TR" dirty="0"/>
          </a:p>
        </p:txBody>
      </p:sp>
      <p:sp>
        <p:nvSpPr>
          <p:cNvPr id="4" name="Slayt Numarası Yer Tutucusu 3">
            <a:extLst>
              <a:ext uri="{FF2B5EF4-FFF2-40B4-BE49-F238E27FC236}">
                <a16:creationId xmlns:a16="http://schemas.microsoft.com/office/drawing/2014/main" id="{35D4CDD1-B055-A670-BC98-B4E3DF3492E4}"/>
              </a:ext>
            </a:extLst>
          </p:cNvPr>
          <p:cNvSpPr>
            <a:spLocks noGrp="1"/>
          </p:cNvSpPr>
          <p:nvPr>
            <p:ph type="sldNum" sz="quarter" idx="12"/>
          </p:nvPr>
        </p:nvSpPr>
        <p:spPr/>
        <p:txBody>
          <a:bodyPr/>
          <a:lstStyle/>
          <a:p>
            <a:pPr algn="r"/>
            <a:fld id="{0EF4C3D6-6C26-4ECF-8F30-B2D680084FE4}" type="slidenum">
              <a:rPr lang="tr-TR" smtClean="0"/>
              <a:pPr algn="r"/>
              <a:t>7</a:t>
            </a:fld>
            <a:endParaRPr lang="tr-TR" dirty="0"/>
          </a:p>
        </p:txBody>
      </p:sp>
    </p:spTree>
    <p:extLst>
      <p:ext uri="{BB962C8B-B14F-4D97-AF65-F5344CB8AC3E}">
        <p14:creationId xmlns:p14="http://schemas.microsoft.com/office/powerpoint/2010/main" val="1816809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4B9652FF-889B-2E4C-63E5-C98769AD35AE}"/>
              </a:ext>
            </a:extLst>
          </p:cNvPr>
          <p:cNvSpPr>
            <a:spLocks noGrp="1"/>
          </p:cNvSpPr>
          <p:nvPr>
            <p:ph type="sldNum" sz="quarter" idx="12"/>
          </p:nvPr>
        </p:nvSpPr>
        <p:spPr/>
        <p:txBody>
          <a:bodyPr/>
          <a:lstStyle/>
          <a:p>
            <a:pPr algn="r"/>
            <a:fld id="{0EF4C3D6-6C26-4ECF-8F30-B2D680084FE4}" type="slidenum">
              <a:rPr lang="tr-TR" smtClean="0"/>
              <a:pPr algn="r"/>
              <a:t>70</a:t>
            </a:fld>
            <a:endParaRPr lang="tr-TR" dirty="0"/>
          </a:p>
        </p:txBody>
      </p:sp>
      <p:pic>
        <p:nvPicPr>
          <p:cNvPr id="5" name="İçerik Yer Tutucusu 6" descr="metin, ekran görüntüsü, diyagram, çizgi içeren bir resim&#10;&#10;Açıklama otomatik olarak oluşturuldu">
            <a:extLst>
              <a:ext uri="{FF2B5EF4-FFF2-40B4-BE49-F238E27FC236}">
                <a16:creationId xmlns:a16="http://schemas.microsoft.com/office/drawing/2014/main" id="{A8E70B9C-CD9E-E267-BA11-2654F6895A35}"/>
              </a:ext>
            </a:extLst>
          </p:cNvPr>
          <p:cNvPicPr>
            <a:picLocks noGrp="1" noChangeAspect="1"/>
          </p:cNvPicPr>
          <p:nvPr>
            <p:ph idx="1"/>
          </p:nvPr>
        </p:nvPicPr>
        <p:blipFill>
          <a:blip r:embed="rId2"/>
          <a:stretch>
            <a:fillRect/>
          </a:stretch>
        </p:blipFill>
        <p:spPr>
          <a:xfrm>
            <a:off x="8361833" y="576807"/>
            <a:ext cx="2250700" cy="5682972"/>
          </a:xfrm>
        </p:spPr>
      </p:pic>
      <p:pic>
        <p:nvPicPr>
          <p:cNvPr id="6" name="Resim 5" descr="metin, ekran görüntüsü, diyagram, çizgi içeren bir resim&#10;&#10;Açıklama otomatik olarak oluşturuldu">
            <a:extLst>
              <a:ext uri="{FF2B5EF4-FFF2-40B4-BE49-F238E27FC236}">
                <a16:creationId xmlns:a16="http://schemas.microsoft.com/office/drawing/2014/main" id="{7AC022BB-E5DB-908B-3A22-AD7C9FC62B11}"/>
              </a:ext>
            </a:extLst>
          </p:cNvPr>
          <p:cNvPicPr>
            <a:picLocks noChangeAspect="1"/>
          </p:cNvPicPr>
          <p:nvPr/>
        </p:nvPicPr>
        <p:blipFill>
          <a:blip r:embed="rId3"/>
          <a:stretch>
            <a:fillRect/>
          </a:stretch>
        </p:blipFill>
        <p:spPr>
          <a:xfrm>
            <a:off x="5000500" y="576807"/>
            <a:ext cx="2374216" cy="5682973"/>
          </a:xfrm>
          <a:prstGeom prst="rect">
            <a:avLst/>
          </a:prstGeom>
        </p:spPr>
      </p:pic>
      <p:pic>
        <p:nvPicPr>
          <p:cNvPr id="7" name="Resim 6" descr="metin, ekran görüntüsü, diyagram, çizgi içeren bir resim&#10;&#10;Açıklama otomatik olarak oluşturuldu">
            <a:extLst>
              <a:ext uri="{FF2B5EF4-FFF2-40B4-BE49-F238E27FC236}">
                <a16:creationId xmlns:a16="http://schemas.microsoft.com/office/drawing/2014/main" id="{26E03305-E3D3-EA24-2D16-A1FE399BE3BA}"/>
              </a:ext>
            </a:extLst>
          </p:cNvPr>
          <p:cNvPicPr>
            <a:picLocks noChangeAspect="1"/>
          </p:cNvPicPr>
          <p:nvPr/>
        </p:nvPicPr>
        <p:blipFill>
          <a:blip r:embed="rId4"/>
          <a:stretch>
            <a:fillRect/>
          </a:stretch>
        </p:blipFill>
        <p:spPr>
          <a:xfrm>
            <a:off x="1622125" y="576808"/>
            <a:ext cx="2391258" cy="5682973"/>
          </a:xfrm>
          <a:prstGeom prst="rect">
            <a:avLst/>
          </a:prstGeom>
        </p:spPr>
      </p:pic>
    </p:spTree>
    <p:extLst>
      <p:ext uri="{BB962C8B-B14F-4D97-AF65-F5344CB8AC3E}">
        <p14:creationId xmlns:p14="http://schemas.microsoft.com/office/powerpoint/2010/main" val="980777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lektronik donanım, ekran görüntüsü, yazı tipi içeren bir resim&#10;&#10;Açıklama otomatik olarak oluşturuldu">
            <a:extLst>
              <a:ext uri="{FF2B5EF4-FFF2-40B4-BE49-F238E27FC236}">
                <a16:creationId xmlns:a16="http://schemas.microsoft.com/office/drawing/2014/main" id="{6A14C44C-E45F-D5C9-DBFB-9DCC0A692176}"/>
              </a:ext>
            </a:extLst>
          </p:cNvPr>
          <p:cNvPicPr>
            <a:picLocks noGrp="1" noChangeAspect="1"/>
          </p:cNvPicPr>
          <p:nvPr>
            <p:ph idx="1"/>
          </p:nvPr>
        </p:nvPicPr>
        <p:blipFill>
          <a:blip r:embed="rId2"/>
          <a:stretch>
            <a:fillRect/>
          </a:stretch>
        </p:blipFill>
        <p:spPr>
          <a:xfrm>
            <a:off x="901680" y="408987"/>
            <a:ext cx="7386914" cy="5038084"/>
          </a:xfrm>
        </p:spPr>
      </p:pic>
      <p:pic>
        <p:nvPicPr>
          <p:cNvPr id="6" name="Resim 5" descr="metin, ekran görüntüsü, ekran, görüntüleme, diyagram içeren bir resim&#10;&#10;Açıklama otomatik olarak oluşturuldu">
            <a:extLst>
              <a:ext uri="{FF2B5EF4-FFF2-40B4-BE49-F238E27FC236}">
                <a16:creationId xmlns:a16="http://schemas.microsoft.com/office/drawing/2014/main" id="{84248E44-B579-75AE-8468-A4CCC79ADFF8}"/>
              </a:ext>
            </a:extLst>
          </p:cNvPr>
          <p:cNvPicPr>
            <a:picLocks noChangeAspect="1"/>
          </p:cNvPicPr>
          <p:nvPr/>
        </p:nvPicPr>
        <p:blipFill>
          <a:blip r:embed="rId3"/>
          <a:stretch>
            <a:fillRect/>
          </a:stretch>
        </p:blipFill>
        <p:spPr>
          <a:xfrm>
            <a:off x="5545394" y="3990284"/>
            <a:ext cx="5969341" cy="2538335"/>
          </a:xfrm>
          <a:prstGeom prst="rect">
            <a:avLst/>
          </a:prstGeom>
        </p:spPr>
      </p:pic>
      <p:sp>
        <p:nvSpPr>
          <p:cNvPr id="4" name="Slayt Numarası Yer Tutucusu 3">
            <a:extLst>
              <a:ext uri="{FF2B5EF4-FFF2-40B4-BE49-F238E27FC236}">
                <a16:creationId xmlns:a16="http://schemas.microsoft.com/office/drawing/2014/main" id="{390CF133-3E32-61BB-1E9B-DD2E2F490296}"/>
              </a:ext>
            </a:extLst>
          </p:cNvPr>
          <p:cNvSpPr>
            <a:spLocks noGrp="1"/>
          </p:cNvSpPr>
          <p:nvPr>
            <p:ph type="sldNum" sz="quarter" idx="12"/>
          </p:nvPr>
        </p:nvSpPr>
        <p:spPr/>
        <p:txBody>
          <a:bodyPr/>
          <a:lstStyle/>
          <a:p>
            <a:pPr algn="r"/>
            <a:fld id="{0EF4C3D6-6C26-4ECF-8F30-B2D680084FE4}" type="slidenum">
              <a:rPr lang="tr-TR" smtClean="0"/>
              <a:pPr algn="r"/>
              <a:t>71</a:t>
            </a:fld>
            <a:endParaRPr lang="tr-TR" dirty="0"/>
          </a:p>
        </p:txBody>
      </p:sp>
    </p:spTree>
    <p:extLst>
      <p:ext uri="{BB962C8B-B14F-4D97-AF65-F5344CB8AC3E}">
        <p14:creationId xmlns:p14="http://schemas.microsoft.com/office/powerpoint/2010/main" val="2894709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C47655E6-DF63-2990-93BD-1244D1476C2B}"/>
              </a:ext>
            </a:extLst>
          </p:cNvPr>
          <p:cNvSpPr>
            <a:spLocks noGrp="1"/>
          </p:cNvSpPr>
          <p:nvPr>
            <p:ph type="title"/>
          </p:nvPr>
        </p:nvSpPr>
        <p:spPr/>
        <p:txBody>
          <a:bodyPr>
            <a:normAutofit/>
          </a:bodyPr>
          <a:lstStyle/>
          <a:p>
            <a:pPr algn="ctr"/>
            <a:r>
              <a:rPr lang="tr-TR" b="1" dirty="0" err="1">
                <a:latin typeface="Times New Roman" panose="02020603050405020304" pitchFamily="18" charset="0"/>
                <a:cs typeface="Times New Roman" panose="02020603050405020304" pitchFamily="18" charset="0"/>
              </a:rPr>
              <a:t>Eşzamansız</a:t>
            </a:r>
            <a:r>
              <a:rPr lang="tr-TR" b="1" dirty="0">
                <a:latin typeface="Times New Roman" panose="02020603050405020304" pitchFamily="18" charset="0"/>
                <a:cs typeface="Times New Roman" panose="02020603050405020304" pitchFamily="18" charset="0"/>
              </a:rPr>
              <a:t> Ardışık Yarılanma (</a:t>
            </a:r>
            <a:r>
              <a:rPr lang="tr-TR" b="1" dirty="0" err="1">
                <a:latin typeface="Times New Roman" panose="02020603050405020304" pitchFamily="18" charset="0"/>
                <a:cs typeface="Times New Roman" panose="02020603050405020304" pitchFamily="18" charset="0"/>
              </a:rPr>
              <a:t>Asynchronous</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Successive</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Halving</a:t>
            </a:r>
            <a:r>
              <a:rPr lang="tr-TR" b="1" dirty="0">
                <a:latin typeface="Times New Roman" panose="02020603050405020304" pitchFamily="18" charset="0"/>
                <a:cs typeface="Times New Roman" panose="02020603050405020304" pitchFamily="18" charset="0"/>
              </a:rPr>
              <a:t>)</a:t>
            </a:r>
            <a:endParaRPr lang="tr-TR" b="1" dirty="0"/>
          </a:p>
        </p:txBody>
      </p:sp>
      <p:sp>
        <p:nvSpPr>
          <p:cNvPr id="6" name="İçerik Yer Tutucusu 5">
            <a:extLst>
              <a:ext uri="{FF2B5EF4-FFF2-40B4-BE49-F238E27FC236}">
                <a16:creationId xmlns:a16="http://schemas.microsoft.com/office/drawing/2014/main" id="{CF6FB337-FA61-36D0-83FC-4D42FD8DD6CB}"/>
              </a:ext>
            </a:extLst>
          </p:cNvPr>
          <p:cNvSpPr>
            <a:spLocks noGrp="1"/>
          </p:cNvSpPr>
          <p:nvPr>
            <p:ph idx="1"/>
          </p:nvPr>
        </p:nvSpPr>
        <p:spPr/>
        <p:txBody>
          <a:bodyPr>
            <a:normAutofit fontScale="85000" lnSpcReduction="10000"/>
          </a:bodyPr>
          <a:lstStyle/>
          <a:p>
            <a:pPr marL="0" indent="0">
              <a:buNone/>
            </a:pPr>
            <a:r>
              <a:rPr lang="tr-TR" sz="2800" dirty="0" err="1">
                <a:latin typeface="Times New Roman" panose="02020603050405020304" pitchFamily="18" charset="0"/>
                <a:cs typeface="Times New Roman" panose="02020603050405020304" pitchFamily="18" charset="0"/>
              </a:rPr>
              <a:t>Asynchronous</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Successive</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Halving</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Algorithm</a:t>
            </a:r>
            <a:r>
              <a:rPr lang="tr-TR" sz="2800" dirty="0">
                <a:latin typeface="Times New Roman" panose="02020603050405020304" pitchFamily="18" charset="0"/>
                <a:cs typeface="Times New Roman" panose="02020603050405020304" pitchFamily="18" charset="0"/>
              </a:rPr>
              <a:t> (ASHA), büyük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arama alanlarını verimli bir şekilde keşfetmek için kullanılan bir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optimizasyon algoritmasıdır. ASHA, özellikle paralel ve asenkron çalışmayı destekleyen bir versiyonu olduğu için, geleneksel </a:t>
            </a:r>
            <a:r>
              <a:rPr lang="tr-TR" sz="2800" dirty="0" err="1">
                <a:latin typeface="Times New Roman" panose="02020603050405020304" pitchFamily="18" charset="0"/>
                <a:cs typeface="Times New Roman" panose="02020603050405020304" pitchFamily="18" charset="0"/>
              </a:rPr>
              <a:t>Successive</a:t>
            </a:r>
            <a:r>
              <a:rPr lang="tr-TR" sz="2800" dirty="0">
                <a:latin typeface="Times New Roman" panose="02020603050405020304" pitchFamily="18" charset="0"/>
                <a:cs typeface="Times New Roman" panose="02020603050405020304" pitchFamily="18" charset="0"/>
              </a:rPr>
              <a:t> </a:t>
            </a:r>
            <a:r>
              <a:rPr lang="tr-TR" sz="2800" dirty="0" err="1">
                <a:latin typeface="Times New Roman" panose="02020603050405020304" pitchFamily="18" charset="0"/>
                <a:cs typeface="Times New Roman" panose="02020603050405020304" pitchFamily="18" charset="0"/>
              </a:rPr>
              <a:t>Halving</a:t>
            </a:r>
            <a:r>
              <a:rPr lang="tr-TR" sz="2800" dirty="0">
                <a:latin typeface="Times New Roman" panose="02020603050405020304" pitchFamily="18" charset="0"/>
                <a:cs typeface="Times New Roman" panose="02020603050405020304" pitchFamily="18" charset="0"/>
              </a:rPr>
              <a:t> algoritmasının geliştirilmiş bir halidir. </a:t>
            </a:r>
          </a:p>
          <a:p>
            <a:pPr marL="0" indent="0">
              <a:buNone/>
            </a:pPr>
            <a:r>
              <a:rPr lang="tr-TR" sz="2800" dirty="0">
                <a:latin typeface="Times New Roman" panose="02020603050405020304" pitchFamily="18" charset="0"/>
                <a:cs typeface="Times New Roman" panose="02020603050405020304" pitchFamily="18" charset="0"/>
              </a:rPr>
              <a:t>ASHA, </a:t>
            </a: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konfigürasyonlarını iterasyon sayısına (örneğin, </a:t>
            </a:r>
            <a:r>
              <a:rPr lang="tr-TR" sz="2800" dirty="0" err="1">
                <a:latin typeface="Times New Roman" panose="02020603050405020304" pitchFamily="18" charset="0"/>
                <a:cs typeface="Times New Roman" panose="02020603050405020304" pitchFamily="18" charset="0"/>
              </a:rPr>
              <a:t>epoch</a:t>
            </a:r>
            <a:r>
              <a:rPr lang="tr-TR" sz="2800" dirty="0">
                <a:latin typeface="Times New Roman" panose="02020603050405020304" pitchFamily="18" charset="0"/>
                <a:cs typeface="Times New Roman" panose="02020603050405020304" pitchFamily="18" charset="0"/>
              </a:rPr>
              <a:t>) göre aşamalı olarak değerlendiren ve daha düşük performans gösteren denemeleri erken sonlandırarak hesaplama maliyetini azaltan bir yöntemdir.</a:t>
            </a:r>
          </a:p>
        </p:txBody>
      </p:sp>
      <p:sp>
        <p:nvSpPr>
          <p:cNvPr id="4" name="Slayt Numarası Yer Tutucusu 3">
            <a:extLst>
              <a:ext uri="{FF2B5EF4-FFF2-40B4-BE49-F238E27FC236}">
                <a16:creationId xmlns:a16="http://schemas.microsoft.com/office/drawing/2014/main" id="{CF9D8A87-1FD2-562C-8F00-E018AF338A55}"/>
              </a:ext>
            </a:extLst>
          </p:cNvPr>
          <p:cNvSpPr>
            <a:spLocks noGrp="1"/>
          </p:cNvSpPr>
          <p:nvPr>
            <p:ph type="sldNum" sz="quarter" idx="12"/>
          </p:nvPr>
        </p:nvSpPr>
        <p:spPr/>
        <p:txBody>
          <a:bodyPr/>
          <a:lstStyle/>
          <a:p>
            <a:pPr algn="r"/>
            <a:fld id="{0EF4C3D6-6C26-4ECF-8F30-B2D680084FE4}" type="slidenum">
              <a:rPr lang="tr-TR" smtClean="0"/>
              <a:pPr algn="r"/>
              <a:t>72</a:t>
            </a:fld>
            <a:endParaRPr lang="tr-TR" dirty="0"/>
          </a:p>
        </p:txBody>
      </p:sp>
    </p:spTree>
    <p:extLst>
      <p:ext uri="{BB962C8B-B14F-4D97-AF65-F5344CB8AC3E}">
        <p14:creationId xmlns:p14="http://schemas.microsoft.com/office/powerpoint/2010/main" val="1599534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FE3F2D-91DE-4B11-2B36-F38FCE24A138}"/>
              </a:ext>
            </a:extLst>
          </p:cNvPr>
          <p:cNvSpPr>
            <a:spLocks noGrp="1"/>
          </p:cNvSpPr>
          <p:nvPr>
            <p:ph type="title"/>
          </p:nvPr>
        </p:nvSpPr>
        <p:spPr>
          <a:xfrm>
            <a:off x="1141414" y="133926"/>
            <a:ext cx="9905998" cy="1478570"/>
          </a:xfrm>
        </p:spPr>
        <p:txBody>
          <a:bodyPr/>
          <a:lstStyle/>
          <a:p>
            <a:pPr algn="ctr"/>
            <a:r>
              <a:rPr lang="tr-TR" b="1" dirty="0">
                <a:latin typeface="Times New Roman" panose="02020603050405020304" pitchFamily="18" charset="0"/>
                <a:cs typeface="Times New Roman" panose="02020603050405020304" pitchFamily="18" charset="0"/>
              </a:rPr>
              <a:t>Avantajları</a:t>
            </a:r>
            <a:endParaRPr lang="tr-TR" dirty="0"/>
          </a:p>
        </p:txBody>
      </p:sp>
      <p:sp>
        <p:nvSpPr>
          <p:cNvPr id="3" name="İçerik Yer Tutucusu 2">
            <a:extLst>
              <a:ext uri="{FF2B5EF4-FFF2-40B4-BE49-F238E27FC236}">
                <a16:creationId xmlns:a16="http://schemas.microsoft.com/office/drawing/2014/main" id="{5E96F3E8-741B-256D-2109-F765013216C2}"/>
              </a:ext>
            </a:extLst>
          </p:cNvPr>
          <p:cNvSpPr>
            <a:spLocks noGrp="1"/>
          </p:cNvSpPr>
          <p:nvPr>
            <p:ph idx="1"/>
          </p:nvPr>
        </p:nvSpPr>
        <p:spPr>
          <a:xfrm>
            <a:off x="1141414" y="1285925"/>
            <a:ext cx="9905999" cy="5311520"/>
          </a:xfrm>
        </p:spPr>
        <p:txBody>
          <a:bodyPr>
            <a:noAutofit/>
          </a:bodyPr>
          <a:lstStyle/>
          <a:p>
            <a:pPr marL="0" indent="0">
              <a:buNone/>
            </a:pPr>
            <a:r>
              <a:rPr lang="tr-TR" sz="2000" b="1" dirty="0">
                <a:latin typeface="Times New Roman" panose="02020603050405020304" pitchFamily="18" charset="0"/>
                <a:ea typeface="+mn-lt"/>
                <a:cs typeface="Times New Roman" panose="02020603050405020304" pitchFamily="18" charset="0"/>
              </a:rPr>
              <a:t>Kaynakların Daha Verimli Kullanımı:</a:t>
            </a:r>
            <a:endParaRPr lang="tr-TR" sz="2000"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ea typeface="+mn-lt"/>
                <a:cs typeface="Times New Roman" panose="02020603050405020304" pitchFamily="18" charset="0"/>
              </a:rPr>
              <a:t>Modeller tamamlandıkça değerlendirilir, bekleme süresi ortadan kalkar.</a:t>
            </a:r>
            <a:endParaRPr lang="tr-TR"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ea typeface="+mn-lt"/>
                <a:cs typeface="Times New Roman" panose="02020603050405020304" pitchFamily="18" charset="0"/>
              </a:rPr>
              <a:t>Tüm işlemciler ve </a:t>
            </a:r>
            <a:r>
              <a:rPr lang="tr-TR" dirty="0" err="1">
                <a:latin typeface="Times New Roman" panose="02020603050405020304" pitchFamily="18" charset="0"/>
                <a:ea typeface="+mn-lt"/>
                <a:cs typeface="Times New Roman" panose="02020603050405020304" pitchFamily="18" charset="0"/>
              </a:rPr>
              <a:t>GPU'lar</a:t>
            </a:r>
            <a:r>
              <a:rPr lang="tr-TR" dirty="0">
                <a:latin typeface="Times New Roman" panose="02020603050405020304" pitchFamily="18" charset="0"/>
                <a:ea typeface="+mn-lt"/>
                <a:cs typeface="Times New Roman" panose="02020603050405020304" pitchFamily="18" charset="0"/>
              </a:rPr>
              <a:t> sürekli olarak çalışır.</a:t>
            </a:r>
            <a:endParaRPr lang="tr-TR" dirty="0">
              <a:latin typeface="Times New Roman" panose="02020603050405020304" pitchFamily="18" charset="0"/>
              <a:cs typeface="Times New Roman" panose="02020603050405020304" pitchFamily="18" charset="0"/>
            </a:endParaRPr>
          </a:p>
          <a:p>
            <a:pPr marL="0" indent="0">
              <a:buNone/>
            </a:pPr>
            <a:r>
              <a:rPr lang="tr-TR" sz="2000" b="1" dirty="0">
                <a:latin typeface="Times New Roman" panose="02020603050405020304" pitchFamily="18" charset="0"/>
                <a:ea typeface="+mn-lt"/>
                <a:cs typeface="Times New Roman" panose="02020603050405020304" pitchFamily="18" charset="0"/>
              </a:rPr>
              <a:t>Daha Hızlı Sonuçlar:</a:t>
            </a:r>
            <a:endParaRPr lang="tr-TR" sz="2000"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ea typeface="+mn-lt"/>
                <a:cs typeface="Times New Roman" panose="02020603050405020304" pitchFamily="18" charset="0"/>
              </a:rPr>
              <a:t>Klasik yönteme göre optimizasyon süreci daha hızlıdır.</a:t>
            </a:r>
            <a:endParaRPr lang="tr-TR"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ea typeface="+mn-lt"/>
                <a:cs typeface="Times New Roman" panose="02020603050405020304" pitchFamily="18" charset="0"/>
              </a:rPr>
              <a:t>Paralel işleme sayesinde çok daha kısa sürede sonuç alınabilir.</a:t>
            </a:r>
            <a:endParaRPr lang="tr-TR" dirty="0">
              <a:latin typeface="Times New Roman" panose="02020603050405020304" pitchFamily="18" charset="0"/>
              <a:cs typeface="Times New Roman" panose="02020603050405020304" pitchFamily="18" charset="0"/>
            </a:endParaRPr>
          </a:p>
          <a:p>
            <a:pPr marL="0" indent="0">
              <a:buNone/>
            </a:pPr>
            <a:r>
              <a:rPr lang="tr-TR" sz="2000" b="1" dirty="0">
                <a:latin typeface="Times New Roman" panose="02020603050405020304" pitchFamily="18" charset="0"/>
                <a:ea typeface="+mn-lt"/>
                <a:cs typeface="Times New Roman" panose="02020603050405020304" pitchFamily="18" charset="0"/>
              </a:rPr>
              <a:t>Dinamik Uyum:</a:t>
            </a:r>
            <a:endParaRPr lang="tr-TR" sz="2000" dirty="0">
              <a:latin typeface="Times New Roman" panose="02020603050405020304" pitchFamily="18" charset="0"/>
              <a:cs typeface="Times New Roman" panose="02020603050405020304" pitchFamily="18" charset="0"/>
            </a:endParaRPr>
          </a:p>
          <a:p>
            <a:pPr lvl="1"/>
            <a:r>
              <a:rPr lang="tr-TR" dirty="0" err="1">
                <a:latin typeface="Times New Roman" panose="02020603050405020304" pitchFamily="18" charset="0"/>
                <a:ea typeface="+mn-lt"/>
                <a:cs typeface="Times New Roman" panose="02020603050405020304" pitchFamily="18" charset="0"/>
              </a:rPr>
              <a:t>Eşzamansız</a:t>
            </a:r>
            <a:r>
              <a:rPr lang="tr-TR" dirty="0">
                <a:latin typeface="Times New Roman" panose="02020603050405020304" pitchFamily="18" charset="0"/>
                <a:ea typeface="+mn-lt"/>
                <a:cs typeface="Times New Roman" panose="02020603050405020304" pitchFamily="18" charset="0"/>
              </a:rPr>
              <a:t> yöntem, değişen donanım veya veri işleme kapasitelerine kolayca uyarlanabilir.</a:t>
            </a:r>
            <a:endParaRPr lang="tr-TR" dirty="0">
              <a:latin typeface="Times New Roman" panose="02020603050405020304" pitchFamily="18" charset="0"/>
              <a:cs typeface="Times New Roman" panose="02020603050405020304" pitchFamily="18" charset="0"/>
            </a:endParaRPr>
          </a:p>
          <a:p>
            <a:pPr marL="0" indent="0">
              <a:buNone/>
            </a:pPr>
            <a:r>
              <a:rPr lang="tr-TR" sz="2000" b="1" dirty="0">
                <a:latin typeface="Times New Roman" panose="02020603050405020304" pitchFamily="18" charset="0"/>
                <a:ea typeface="+mn-lt"/>
                <a:cs typeface="Times New Roman" panose="02020603050405020304" pitchFamily="18" charset="0"/>
              </a:rPr>
              <a:t>Dağıtık Sistemlere Uygunluk:</a:t>
            </a:r>
            <a:endParaRPr lang="tr-TR" sz="2000" dirty="0">
              <a:latin typeface="Times New Roman" panose="02020603050405020304" pitchFamily="18" charset="0"/>
              <a:cs typeface="Times New Roman" panose="02020603050405020304" pitchFamily="18" charset="0"/>
            </a:endParaRPr>
          </a:p>
          <a:p>
            <a:pPr lvl="1"/>
            <a:r>
              <a:rPr lang="tr-TR" dirty="0">
                <a:latin typeface="Times New Roman" panose="02020603050405020304" pitchFamily="18" charset="0"/>
                <a:ea typeface="+mn-lt"/>
                <a:cs typeface="Times New Roman" panose="02020603050405020304" pitchFamily="18" charset="0"/>
              </a:rPr>
              <a:t>Dağıtık bir sistemde, modeller farklı sunucularda veya işlemcilerde eş zamanlı olarak çalıştırılabilir.</a:t>
            </a:r>
            <a:endParaRPr lang="tr-TR"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pPr marL="0" indent="0">
              <a:buNone/>
            </a:pPr>
            <a:endParaRPr lang="tr-TR" sz="2000" dirty="0"/>
          </a:p>
        </p:txBody>
      </p:sp>
      <p:sp>
        <p:nvSpPr>
          <p:cNvPr id="4" name="Slayt Numarası Yer Tutucusu 3">
            <a:extLst>
              <a:ext uri="{FF2B5EF4-FFF2-40B4-BE49-F238E27FC236}">
                <a16:creationId xmlns:a16="http://schemas.microsoft.com/office/drawing/2014/main" id="{79714939-4782-15E1-D2B0-512227C73364}"/>
              </a:ext>
            </a:extLst>
          </p:cNvPr>
          <p:cNvSpPr>
            <a:spLocks noGrp="1"/>
          </p:cNvSpPr>
          <p:nvPr>
            <p:ph type="sldNum" sz="quarter" idx="12"/>
          </p:nvPr>
        </p:nvSpPr>
        <p:spPr/>
        <p:txBody>
          <a:bodyPr/>
          <a:lstStyle/>
          <a:p>
            <a:pPr algn="r"/>
            <a:fld id="{0EF4C3D6-6C26-4ECF-8F30-B2D680084FE4}" type="slidenum">
              <a:rPr lang="tr-TR" smtClean="0"/>
              <a:pPr algn="r"/>
              <a:t>73</a:t>
            </a:fld>
            <a:endParaRPr lang="tr-TR" dirty="0"/>
          </a:p>
        </p:txBody>
      </p:sp>
    </p:spTree>
    <p:extLst>
      <p:ext uri="{BB962C8B-B14F-4D97-AF65-F5344CB8AC3E}">
        <p14:creationId xmlns:p14="http://schemas.microsoft.com/office/powerpoint/2010/main" val="4282713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D014E7-72D8-5518-AB0B-F283CA503674}"/>
              </a:ext>
            </a:extLst>
          </p:cNvPr>
          <p:cNvSpPr>
            <a:spLocks noGrp="1"/>
          </p:cNvSpPr>
          <p:nvPr>
            <p:ph type="title"/>
          </p:nvPr>
        </p:nvSpPr>
        <p:spPr>
          <a:xfrm>
            <a:off x="1141413" y="226142"/>
            <a:ext cx="9905998" cy="1510584"/>
          </a:xfrm>
        </p:spPr>
        <p:txBody>
          <a:bodyPr/>
          <a:lstStyle/>
          <a:p>
            <a:pPr algn="ctr"/>
            <a:r>
              <a:rPr lang="tr-TR" b="1" dirty="0">
                <a:latin typeface="Times New Roman" panose="02020603050405020304" pitchFamily="18" charset="0"/>
                <a:cs typeface="Times New Roman" panose="02020603050405020304" pitchFamily="18" charset="0"/>
              </a:rPr>
              <a:t>Dezavantajları</a:t>
            </a:r>
            <a:endParaRPr lang="tr-TR" dirty="0"/>
          </a:p>
        </p:txBody>
      </p:sp>
      <p:sp>
        <p:nvSpPr>
          <p:cNvPr id="3" name="İçerik Yer Tutucusu 2">
            <a:extLst>
              <a:ext uri="{FF2B5EF4-FFF2-40B4-BE49-F238E27FC236}">
                <a16:creationId xmlns:a16="http://schemas.microsoft.com/office/drawing/2014/main" id="{E74833E3-6444-371B-22A6-51CE445CF26B}"/>
              </a:ext>
            </a:extLst>
          </p:cNvPr>
          <p:cNvSpPr>
            <a:spLocks noGrp="1"/>
          </p:cNvSpPr>
          <p:nvPr>
            <p:ph idx="1"/>
          </p:nvPr>
        </p:nvSpPr>
        <p:spPr>
          <a:xfrm>
            <a:off x="1141412" y="1632156"/>
            <a:ext cx="9905999" cy="4159046"/>
          </a:xfrm>
        </p:spPr>
        <p:txBody>
          <a:bodyPr>
            <a:noAutofit/>
          </a:bodyPr>
          <a:lstStyle/>
          <a:p>
            <a:pPr marL="0" indent="0">
              <a:buNone/>
            </a:pPr>
            <a:r>
              <a:rPr lang="tr-TR" b="1" dirty="0">
                <a:latin typeface="Times New Roman" panose="02020603050405020304" pitchFamily="18" charset="0"/>
                <a:ea typeface="+mn-lt"/>
                <a:cs typeface="Times New Roman" panose="02020603050405020304" pitchFamily="18" charset="0"/>
              </a:rPr>
              <a:t>İletişim ve Senkronizasyon Zorlukları:</a:t>
            </a:r>
            <a:endParaRPr lang="tr-TR" dirty="0">
              <a:latin typeface="Times New Roman" panose="02020603050405020304" pitchFamily="18" charset="0"/>
              <a:cs typeface="Times New Roman" panose="02020603050405020304" pitchFamily="18" charset="0"/>
            </a:endParaRPr>
          </a:p>
          <a:p>
            <a:pPr lvl="1"/>
            <a:r>
              <a:rPr lang="tr-TR" sz="2400" dirty="0">
                <a:latin typeface="Times New Roman" panose="02020603050405020304" pitchFamily="18" charset="0"/>
                <a:ea typeface="+mn-lt"/>
                <a:cs typeface="Times New Roman" panose="02020603050405020304" pitchFamily="18" charset="0"/>
              </a:rPr>
              <a:t>Dağıtık bir ortamda, sonuçların dinamik olarak toplanması ve senkronizasyonu zor olabilir.</a:t>
            </a:r>
            <a:endParaRPr lang="tr-TR" sz="2400" dirty="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ea typeface="+mn-lt"/>
                <a:cs typeface="Times New Roman" panose="02020603050405020304" pitchFamily="18" charset="0"/>
              </a:rPr>
              <a:t>Performans Metriği Hassasiyeti:</a:t>
            </a:r>
            <a:endParaRPr lang="tr-TR" dirty="0">
              <a:latin typeface="Times New Roman" panose="02020603050405020304" pitchFamily="18" charset="0"/>
              <a:cs typeface="Times New Roman" panose="02020603050405020304" pitchFamily="18" charset="0"/>
            </a:endParaRPr>
          </a:p>
          <a:p>
            <a:pPr lvl="1"/>
            <a:r>
              <a:rPr lang="tr-TR" sz="2400" dirty="0">
                <a:latin typeface="Times New Roman" panose="02020603050405020304" pitchFamily="18" charset="0"/>
                <a:ea typeface="+mn-lt"/>
                <a:cs typeface="Times New Roman" panose="02020603050405020304" pitchFamily="18" charset="0"/>
              </a:rPr>
              <a:t>Performansı düşük görünen bazı modeller erken elenebilir, ancak daha fazla kaynak sağlandığında iyi performans gösterebilirler.</a:t>
            </a:r>
            <a:endParaRPr lang="tr-TR" sz="2400" dirty="0">
              <a:latin typeface="Times New Roman" panose="02020603050405020304" pitchFamily="18" charset="0"/>
              <a:cs typeface="Times New Roman" panose="02020603050405020304" pitchFamily="18" charset="0"/>
            </a:endParaRPr>
          </a:p>
          <a:p>
            <a:pPr marL="0" indent="0">
              <a:buNone/>
            </a:pPr>
            <a:r>
              <a:rPr lang="tr-TR" b="1" dirty="0">
                <a:latin typeface="Times New Roman" panose="02020603050405020304" pitchFamily="18" charset="0"/>
                <a:ea typeface="+mn-lt"/>
                <a:cs typeface="Times New Roman" panose="02020603050405020304" pitchFamily="18" charset="0"/>
              </a:rPr>
              <a:t>Parametre Ayarı:</a:t>
            </a:r>
            <a:endParaRPr lang="tr-TR" dirty="0">
              <a:latin typeface="Times New Roman" panose="02020603050405020304" pitchFamily="18" charset="0"/>
              <a:cs typeface="Times New Roman" panose="02020603050405020304" pitchFamily="18" charset="0"/>
            </a:endParaRPr>
          </a:p>
          <a:p>
            <a:pPr lvl="1"/>
            <a:r>
              <a:rPr lang="tr-TR" sz="2400" dirty="0" err="1">
                <a:latin typeface="Times New Roman" panose="02020603050405020304" pitchFamily="18" charset="0"/>
                <a:cs typeface="Times New Roman" panose="02020603050405020304" pitchFamily="18" charset="0"/>
              </a:rPr>
              <a:t>eta</a:t>
            </a:r>
            <a:r>
              <a:rPr lang="tr-TR" sz="2400" dirty="0">
                <a:latin typeface="Times New Roman" panose="02020603050405020304" pitchFamily="18" charset="0"/>
                <a:ea typeface="+mn-lt"/>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r_min</a:t>
            </a:r>
            <a:r>
              <a:rPr lang="tr-TR" sz="2400" dirty="0">
                <a:latin typeface="Times New Roman" panose="02020603050405020304" pitchFamily="18" charset="0"/>
                <a:ea typeface="+mn-lt"/>
                <a:cs typeface="Times New Roman" panose="02020603050405020304" pitchFamily="18" charset="0"/>
              </a:rPr>
              <a:t> gibi parametrelerin uygun şekilde ayarlanması gerekir. Yanlış ayarlar, kaynak israfına yol açabilir.</a:t>
            </a:r>
            <a:endParaRPr lang="tr-TR" sz="2400"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a:extLst>
              <a:ext uri="{FF2B5EF4-FFF2-40B4-BE49-F238E27FC236}">
                <a16:creationId xmlns:a16="http://schemas.microsoft.com/office/drawing/2014/main" id="{E75D58E4-864E-DB8A-E7A6-8E46F8C7AFAD}"/>
              </a:ext>
            </a:extLst>
          </p:cNvPr>
          <p:cNvSpPr>
            <a:spLocks noGrp="1"/>
          </p:cNvSpPr>
          <p:nvPr>
            <p:ph type="sldNum" sz="quarter" idx="12"/>
          </p:nvPr>
        </p:nvSpPr>
        <p:spPr/>
        <p:txBody>
          <a:bodyPr/>
          <a:lstStyle/>
          <a:p>
            <a:pPr algn="r"/>
            <a:fld id="{0EF4C3D6-6C26-4ECF-8F30-B2D680084FE4}" type="slidenum">
              <a:rPr lang="tr-TR" smtClean="0"/>
              <a:pPr algn="r"/>
              <a:t>74</a:t>
            </a:fld>
            <a:endParaRPr lang="tr-TR" dirty="0"/>
          </a:p>
        </p:txBody>
      </p:sp>
    </p:spTree>
    <p:extLst>
      <p:ext uri="{BB962C8B-B14F-4D97-AF65-F5344CB8AC3E}">
        <p14:creationId xmlns:p14="http://schemas.microsoft.com/office/powerpoint/2010/main" val="2750152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A7F6D8-0A34-5102-02EE-5729DBFDF440}"/>
              </a:ext>
            </a:extLst>
          </p:cNvPr>
          <p:cNvSpPr>
            <a:spLocks noGrp="1"/>
          </p:cNvSpPr>
          <p:nvPr>
            <p:ph type="title"/>
          </p:nvPr>
        </p:nvSpPr>
        <p:spPr/>
        <p:txBody>
          <a:bodyPr>
            <a:normAutofit fontScale="90000"/>
          </a:bodyPr>
          <a:lstStyle/>
          <a:p>
            <a:pPr algn="ctr"/>
            <a:r>
              <a:rPr lang="tr-TR" sz="3600" b="1" dirty="0">
                <a:latin typeface="Times New Roman" panose="02020603050405020304" pitchFamily="18" charset="0"/>
                <a:ea typeface="+mj-lt"/>
                <a:cs typeface="Times New Roman" panose="02020603050405020304" pitchFamily="18" charset="0"/>
              </a:rPr>
              <a:t>Ardışık Yarılanma ile </a:t>
            </a:r>
            <a:r>
              <a:rPr lang="tr-TR" sz="3600" b="1" dirty="0" err="1">
                <a:latin typeface="Times New Roman" panose="02020603050405020304" pitchFamily="18" charset="0"/>
                <a:ea typeface="+mj-lt"/>
                <a:cs typeface="Times New Roman" panose="02020603050405020304" pitchFamily="18" charset="0"/>
              </a:rPr>
              <a:t>Eşzamansız</a:t>
            </a:r>
            <a:r>
              <a:rPr lang="tr-TR" sz="3600" b="1" dirty="0">
                <a:latin typeface="Times New Roman" panose="02020603050405020304" pitchFamily="18" charset="0"/>
                <a:ea typeface="+mj-lt"/>
                <a:cs typeface="Times New Roman" panose="02020603050405020304" pitchFamily="18" charset="0"/>
              </a:rPr>
              <a:t> Ardışık Yarılanma</a:t>
            </a:r>
            <a:br>
              <a:rPr lang="tr-TR" sz="3600" b="1" dirty="0">
                <a:latin typeface="Times New Roman" panose="02020603050405020304" pitchFamily="18" charset="0"/>
                <a:ea typeface="+mj-lt"/>
                <a:cs typeface="Times New Roman" panose="02020603050405020304" pitchFamily="18" charset="0"/>
              </a:rPr>
            </a:br>
            <a:r>
              <a:rPr lang="tr-TR" sz="3600" b="1" dirty="0">
                <a:latin typeface="Times New Roman" panose="02020603050405020304" pitchFamily="18" charset="0"/>
                <a:ea typeface="+mj-lt"/>
                <a:cs typeface="Times New Roman" panose="02020603050405020304" pitchFamily="18" charset="0"/>
              </a:rPr>
              <a:t> Arasındaki  Farklar</a:t>
            </a:r>
            <a:endParaRPr lang="tr-TR" dirty="0"/>
          </a:p>
        </p:txBody>
      </p:sp>
      <p:sp>
        <p:nvSpPr>
          <p:cNvPr id="3" name="İçerik Yer Tutucusu 2">
            <a:extLst>
              <a:ext uri="{FF2B5EF4-FFF2-40B4-BE49-F238E27FC236}">
                <a16:creationId xmlns:a16="http://schemas.microsoft.com/office/drawing/2014/main" id="{9557B81F-5F1E-5493-9547-BE11CC08B4AB}"/>
              </a:ext>
            </a:extLst>
          </p:cNvPr>
          <p:cNvSpPr>
            <a:spLocks noGrp="1"/>
          </p:cNvSpPr>
          <p:nvPr>
            <p:ph idx="1"/>
          </p:nvPr>
        </p:nvSpPr>
        <p:spPr>
          <a:xfrm>
            <a:off x="1141412" y="2202426"/>
            <a:ext cx="9905999" cy="4395019"/>
          </a:xfrm>
        </p:spPr>
        <p:txBody>
          <a:bodyPr>
            <a:noAutofit/>
          </a:bodyPr>
          <a:lstStyle/>
          <a:p>
            <a:pPr marL="0" indent="0">
              <a:buNone/>
            </a:pPr>
            <a:r>
              <a:rPr lang="tr-TR" sz="1600" b="1" dirty="0">
                <a:latin typeface="Times New Roman" panose="02020603050405020304" pitchFamily="18" charset="0"/>
                <a:ea typeface="+mn-lt"/>
                <a:cs typeface="Times New Roman" panose="02020603050405020304" pitchFamily="18" charset="0"/>
              </a:rPr>
              <a:t>Senkron ve </a:t>
            </a:r>
            <a:r>
              <a:rPr lang="tr-TR" sz="1600" b="1" dirty="0" err="1">
                <a:latin typeface="Times New Roman" panose="02020603050405020304" pitchFamily="18" charset="0"/>
                <a:ea typeface="+mn-lt"/>
                <a:cs typeface="Times New Roman" panose="02020603050405020304" pitchFamily="18" charset="0"/>
              </a:rPr>
              <a:t>Eşzamansız</a:t>
            </a:r>
            <a:r>
              <a:rPr lang="tr-TR" sz="1600" b="1" dirty="0">
                <a:latin typeface="Times New Roman" panose="02020603050405020304" pitchFamily="18" charset="0"/>
                <a:ea typeface="+mn-lt"/>
                <a:cs typeface="Times New Roman" panose="02020603050405020304" pitchFamily="18" charset="0"/>
              </a:rPr>
              <a:t> İşleme:</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ea typeface="+mn-lt"/>
                <a:cs typeface="Times New Roman" panose="02020603050405020304" pitchFamily="18" charset="0"/>
              </a:rPr>
              <a:t>Klasik Ardışık Yarılanma, tüm modellerin bir "turda" tamamlanmasını bekler, ardından düşük performanslı modeller elenir.</a:t>
            </a:r>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ea typeface="+mn-lt"/>
                <a:cs typeface="Times New Roman" panose="02020603050405020304" pitchFamily="18" charset="0"/>
              </a:rPr>
              <a:t>Eşzamansız</a:t>
            </a:r>
            <a:r>
              <a:rPr lang="tr-TR" sz="1600" dirty="0">
                <a:latin typeface="Times New Roman" panose="02020603050405020304" pitchFamily="18" charset="0"/>
                <a:ea typeface="+mn-lt"/>
                <a:cs typeface="Times New Roman" panose="02020603050405020304" pitchFamily="18" charset="0"/>
              </a:rPr>
              <a:t> sürümde, her model bağımsız olarak çalıştırılır ve tur sıralamasına bağlı kalmaksızın düşük performanslı modeller eleme sürecine dahil edilir.</a:t>
            </a:r>
            <a:endParaRPr lang="tr-TR" sz="1600" dirty="0">
              <a:latin typeface="Times New Roman" panose="02020603050405020304" pitchFamily="18" charset="0"/>
              <a:cs typeface="Times New Roman" panose="02020603050405020304" pitchFamily="18" charset="0"/>
            </a:endParaRPr>
          </a:p>
          <a:p>
            <a:pPr marL="0" indent="0">
              <a:buNone/>
            </a:pPr>
            <a:r>
              <a:rPr lang="tr-TR" sz="1600" b="1" dirty="0">
                <a:latin typeface="Times New Roman" panose="02020603050405020304" pitchFamily="18" charset="0"/>
                <a:ea typeface="+mn-lt"/>
                <a:cs typeface="Times New Roman" panose="02020603050405020304" pitchFamily="18" charset="0"/>
              </a:rPr>
              <a:t>Zaman Kazancı:</a:t>
            </a:r>
            <a:endParaRPr lang="tr-TR" sz="1600" dirty="0">
              <a:latin typeface="Times New Roman" panose="02020603050405020304" pitchFamily="18" charset="0"/>
              <a:cs typeface="Times New Roman" panose="02020603050405020304" pitchFamily="18" charset="0"/>
            </a:endParaRPr>
          </a:p>
          <a:p>
            <a:r>
              <a:rPr lang="tr-TR" sz="1600" dirty="0">
                <a:latin typeface="Times New Roman" panose="02020603050405020304" pitchFamily="18" charset="0"/>
                <a:ea typeface="+mn-lt"/>
                <a:cs typeface="Times New Roman" panose="02020603050405020304" pitchFamily="18" charset="0"/>
              </a:rPr>
              <a:t>Klasik yöntemde, bir sonraki tur başlamadan önce tüm modellerin değerlendirilmesi tamamlanmalıdır.</a:t>
            </a:r>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ea typeface="+mn-lt"/>
                <a:cs typeface="Times New Roman" panose="02020603050405020304" pitchFamily="18" charset="0"/>
              </a:rPr>
              <a:t>Eşzamansız</a:t>
            </a:r>
            <a:r>
              <a:rPr lang="tr-TR" sz="1600" dirty="0">
                <a:latin typeface="Times New Roman" panose="02020603050405020304" pitchFamily="18" charset="0"/>
                <a:ea typeface="+mn-lt"/>
                <a:cs typeface="Times New Roman" panose="02020603050405020304" pitchFamily="18" charset="0"/>
              </a:rPr>
              <a:t> yöntemde, bir model biter bitmez değerlendirilir ve eleme süreci dinamik olarak devam eder, bu da bekleme süresini azaltır.</a:t>
            </a:r>
            <a:endParaRPr lang="tr-TR" sz="1600" dirty="0">
              <a:latin typeface="Times New Roman" panose="02020603050405020304" pitchFamily="18" charset="0"/>
              <a:cs typeface="Times New Roman" panose="02020603050405020304" pitchFamily="18" charset="0"/>
            </a:endParaRPr>
          </a:p>
          <a:p>
            <a:pPr marL="0" indent="0">
              <a:buNone/>
            </a:pPr>
            <a:r>
              <a:rPr lang="tr-TR" sz="1600" b="1" dirty="0">
                <a:latin typeface="Times New Roman" panose="02020603050405020304" pitchFamily="18" charset="0"/>
                <a:ea typeface="+mn-lt"/>
                <a:cs typeface="Times New Roman" panose="02020603050405020304" pitchFamily="18" charset="0"/>
              </a:rPr>
              <a:t>Paralel İşleme:</a:t>
            </a:r>
            <a:endParaRPr lang="tr-TR" sz="1600" dirty="0">
              <a:latin typeface="Times New Roman" panose="02020603050405020304" pitchFamily="18" charset="0"/>
              <a:cs typeface="Times New Roman" panose="02020603050405020304" pitchFamily="18" charset="0"/>
            </a:endParaRPr>
          </a:p>
          <a:p>
            <a:r>
              <a:rPr lang="tr-TR" sz="1600" dirty="0" err="1">
                <a:latin typeface="Times New Roman" panose="02020603050405020304" pitchFamily="18" charset="0"/>
                <a:ea typeface="+mn-lt"/>
                <a:cs typeface="Times New Roman" panose="02020603050405020304" pitchFamily="18" charset="0"/>
              </a:rPr>
              <a:t>Eşzamansız</a:t>
            </a:r>
            <a:r>
              <a:rPr lang="tr-TR" sz="1600" dirty="0">
                <a:latin typeface="Times New Roman" panose="02020603050405020304" pitchFamily="18" charset="0"/>
                <a:ea typeface="+mn-lt"/>
                <a:cs typeface="Times New Roman" panose="02020603050405020304" pitchFamily="18" charset="0"/>
              </a:rPr>
              <a:t> yöntem, paralel kaynakları daha verimli kullanır çünkü kaynaklar hiçbir zaman "boşta" beklemez.</a:t>
            </a:r>
            <a:endParaRPr lang="tr-TR" sz="1600" dirty="0">
              <a:latin typeface="Times New Roman" panose="02020603050405020304" pitchFamily="18" charset="0"/>
              <a:cs typeface="Times New Roman" panose="02020603050405020304" pitchFamily="18" charset="0"/>
            </a:endParaRPr>
          </a:p>
          <a:p>
            <a:endParaRPr lang="tr-TR" sz="1600" dirty="0">
              <a:latin typeface="Times New Roman" panose="02020603050405020304" pitchFamily="18" charset="0"/>
              <a:cs typeface="Times New Roman" panose="02020603050405020304" pitchFamily="18" charset="0"/>
            </a:endParaRPr>
          </a:p>
          <a:p>
            <a:endParaRPr lang="tr-TR" sz="1600" dirty="0"/>
          </a:p>
        </p:txBody>
      </p:sp>
      <p:sp>
        <p:nvSpPr>
          <p:cNvPr id="4" name="Slayt Numarası Yer Tutucusu 3">
            <a:extLst>
              <a:ext uri="{FF2B5EF4-FFF2-40B4-BE49-F238E27FC236}">
                <a16:creationId xmlns:a16="http://schemas.microsoft.com/office/drawing/2014/main" id="{0B251938-22D0-1049-3B0B-3A233063FF33}"/>
              </a:ext>
            </a:extLst>
          </p:cNvPr>
          <p:cNvSpPr>
            <a:spLocks noGrp="1"/>
          </p:cNvSpPr>
          <p:nvPr>
            <p:ph type="sldNum" sz="quarter" idx="12"/>
          </p:nvPr>
        </p:nvSpPr>
        <p:spPr/>
        <p:txBody>
          <a:bodyPr/>
          <a:lstStyle/>
          <a:p>
            <a:pPr algn="r"/>
            <a:fld id="{0EF4C3D6-6C26-4ECF-8F30-B2D680084FE4}" type="slidenum">
              <a:rPr lang="tr-TR" smtClean="0"/>
              <a:pPr algn="r"/>
              <a:t>75</a:t>
            </a:fld>
            <a:endParaRPr lang="tr-TR" dirty="0"/>
          </a:p>
        </p:txBody>
      </p:sp>
    </p:spTree>
    <p:extLst>
      <p:ext uri="{BB962C8B-B14F-4D97-AF65-F5344CB8AC3E}">
        <p14:creationId xmlns:p14="http://schemas.microsoft.com/office/powerpoint/2010/main" val="687936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F7C28F74-235E-97D2-9612-27FCCB8975C9}"/>
              </a:ext>
            </a:extLst>
          </p:cNvPr>
          <p:cNvSpPr>
            <a:spLocks noGrp="1"/>
          </p:cNvSpPr>
          <p:nvPr>
            <p:ph type="sldNum" sz="quarter" idx="12"/>
          </p:nvPr>
        </p:nvSpPr>
        <p:spPr>
          <a:xfrm>
            <a:off x="10609426" y="5815915"/>
            <a:ext cx="1343024" cy="840799"/>
          </a:xfrm>
        </p:spPr>
        <p:txBody>
          <a:bodyPr/>
          <a:lstStyle/>
          <a:p>
            <a:pPr algn="r"/>
            <a:fld id="{0EF4C3D6-6C26-4ECF-8F30-B2D680084FE4}" type="slidenum">
              <a:rPr lang="tr-TR" smtClean="0"/>
              <a:pPr algn="r"/>
              <a:t>76</a:t>
            </a:fld>
            <a:endParaRPr lang="tr-TR" dirty="0"/>
          </a:p>
        </p:txBody>
      </p:sp>
      <p:pic>
        <p:nvPicPr>
          <p:cNvPr id="5" name="Grafik 4">
            <a:extLst>
              <a:ext uri="{FF2B5EF4-FFF2-40B4-BE49-F238E27FC236}">
                <a16:creationId xmlns:a16="http://schemas.microsoft.com/office/drawing/2014/main" id="{EF79EB46-2C0F-8CCD-F2C9-8E826AA37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6330" y="3330679"/>
            <a:ext cx="8372714" cy="3227712"/>
          </a:xfrm>
          <a:prstGeom prst="rect">
            <a:avLst/>
          </a:prstGeom>
        </p:spPr>
      </p:pic>
      <p:pic>
        <p:nvPicPr>
          <p:cNvPr id="6" name="İçerik Yer Tutucusu 3">
            <a:extLst>
              <a:ext uri="{FF2B5EF4-FFF2-40B4-BE49-F238E27FC236}">
                <a16:creationId xmlns:a16="http://schemas.microsoft.com/office/drawing/2014/main" id="{2C51A82C-1A73-64B0-252B-764B1ED2DC03}"/>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75803" y="186814"/>
            <a:ext cx="8032456" cy="3045542"/>
          </a:xfrm>
          <a:prstGeom prst="rect">
            <a:avLst/>
          </a:prstGeom>
        </p:spPr>
      </p:pic>
    </p:spTree>
    <p:extLst>
      <p:ext uri="{BB962C8B-B14F-4D97-AF65-F5344CB8AC3E}">
        <p14:creationId xmlns:p14="http://schemas.microsoft.com/office/powerpoint/2010/main" val="3196842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B5FE1CDE-7ABF-EE30-F090-FA5210B082E0}"/>
              </a:ext>
            </a:extLst>
          </p:cNvPr>
          <p:cNvSpPr>
            <a:spLocks noGrp="1"/>
          </p:cNvSpPr>
          <p:nvPr>
            <p:ph type="sldNum" sz="quarter" idx="12"/>
          </p:nvPr>
        </p:nvSpPr>
        <p:spPr/>
        <p:txBody>
          <a:bodyPr/>
          <a:lstStyle/>
          <a:p>
            <a:pPr algn="r"/>
            <a:fld id="{0EF4C3D6-6C26-4ECF-8F30-B2D680084FE4}" type="slidenum">
              <a:rPr lang="tr-TR" smtClean="0"/>
              <a:pPr algn="r"/>
              <a:t>77</a:t>
            </a:fld>
            <a:endParaRPr lang="tr-TR" dirty="0"/>
          </a:p>
        </p:txBody>
      </p:sp>
      <p:pic>
        <p:nvPicPr>
          <p:cNvPr id="5" name="İçerik Yer Tutucusu 3" descr="metin, ekran görüntüsü, yazı tipi içeren bir resim&#10;&#10;Açıklama otomatik olarak oluşturuldu">
            <a:extLst>
              <a:ext uri="{FF2B5EF4-FFF2-40B4-BE49-F238E27FC236}">
                <a16:creationId xmlns:a16="http://schemas.microsoft.com/office/drawing/2014/main" id="{5D1B3789-107E-B32D-58A6-D8C12273D8B4}"/>
              </a:ext>
            </a:extLst>
          </p:cNvPr>
          <p:cNvPicPr>
            <a:picLocks noGrp="1" noChangeAspect="1"/>
          </p:cNvPicPr>
          <p:nvPr>
            <p:ph idx="1"/>
          </p:nvPr>
        </p:nvPicPr>
        <p:blipFill>
          <a:blip r:embed="rId2"/>
          <a:stretch>
            <a:fillRect/>
          </a:stretch>
        </p:blipFill>
        <p:spPr>
          <a:xfrm>
            <a:off x="1183409" y="1848465"/>
            <a:ext cx="9825181" cy="3352799"/>
          </a:xfrm>
        </p:spPr>
      </p:pic>
    </p:spTree>
    <p:extLst>
      <p:ext uri="{BB962C8B-B14F-4D97-AF65-F5344CB8AC3E}">
        <p14:creationId xmlns:p14="http://schemas.microsoft.com/office/powerpoint/2010/main" val="34832200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DF87CE8-5FF9-32FE-849B-B56CF65BFF47}"/>
              </a:ext>
            </a:extLst>
          </p:cNvPr>
          <p:cNvSpPr>
            <a:spLocks noGrp="1"/>
          </p:cNvSpPr>
          <p:nvPr>
            <p:ph type="sldNum" sz="quarter" idx="12"/>
          </p:nvPr>
        </p:nvSpPr>
        <p:spPr/>
        <p:txBody>
          <a:bodyPr/>
          <a:lstStyle/>
          <a:p>
            <a:pPr algn="r"/>
            <a:fld id="{0EF4C3D6-6C26-4ECF-8F30-B2D680084FE4}" type="slidenum">
              <a:rPr lang="tr-TR" smtClean="0"/>
              <a:pPr algn="r"/>
              <a:t>78</a:t>
            </a:fld>
            <a:endParaRPr lang="tr-TR" dirty="0"/>
          </a:p>
        </p:txBody>
      </p:sp>
      <p:pic>
        <p:nvPicPr>
          <p:cNvPr id="5" name="Resim 4" descr="metin, elektronik donanım, ekran görüntüsü, yazı tipi içeren bir resim&#10;&#10;Açıklama otomatik olarak oluşturuldu">
            <a:extLst>
              <a:ext uri="{FF2B5EF4-FFF2-40B4-BE49-F238E27FC236}">
                <a16:creationId xmlns:a16="http://schemas.microsoft.com/office/drawing/2014/main" id="{E255B534-8BC7-BED5-8525-623AFC51F040}"/>
              </a:ext>
            </a:extLst>
          </p:cNvPr>
          <p:cNvPicPr>
            <a:picLocks noChangeAspect="1"/>
          </p:cNvPicPr>
          <p:nvPr/>
        </p:nvPicPr>
        <p:blipFill>
          <a:blip r:embed="rId2"/>
          <a:stretch>
            <a:fillRect/>
          </a:stretch>
        </p:blipFill>
        <p:spPr>
          <a:xfrm>
            <a:off x="524683" y="853425"/>
            <a:ext cx="11142633" cy="5151150"/>
          </a:xfrm>
          <a:prstGeom prst="rect">
            <a:avLst/>
          </a:prstGeom>
        </p:spPr>
      </p:pic>
    </p:spTree>
    <p:extLst>
      <p:ext uri="{BB962C8B-B14F-4D97-AF65-F5344CB8AC3E}">
        <p14:creationId xmlns:p14="http://schemas.microsoft.com/office/powerpoint/2010/main" val="1075568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kran görüntüsü, yazı tipi, sayı, numara içeren bir resim&#10;&#10;Açıklama otomatik olarak oluşturuldu">
            <a:extLst>
              <a:ext uri="{FF2B5EF4-FFF2-40B4-BE49-F238E27FC236}">
                <a16:creationId xmlns:a16="http://schemas.microsoft.com/office/drawing/2014/main" id="{53293625-BBBC-F3AB-E492-817419386952}"/>
              </a:ext>
            </a:extLst>
          </p:cNvPr>
          <p:cNvPicPr>
            <a:picLocks noGrp="1" noChangeAspect="1"/>
          </p:cNvPicPr>
          <p:nvPr>
            <p:ph idx="1"/>
          </p:nvPr>
        </p:nvPicPr>
        <p:blipFill>
          <a:blip r:embed="rId2"/>
          <a:stretch>
            <a:fillRect/>
          </a:stretch>
        </p:blipFill>
        <p:spPr>
          <a:xfrm>
            <a:off x="367092" y="786581"/>
            <a:ext cx="11575526" cy="3736258"/>
          </a:xfrm>
        </p:spPr>
      </p:pic>
      <p:pic>
        <p:nvPicPr>
          <p:cNvPr id="6" name="Resim 5" descr="metin, yazı tipi, ekran görüntüsü, çizgi içeren bir resim&#10;&#10;Açıklama otomatik olarak oluşturuldu">
            <a:extLst>
              <a:ext uri="{FF2B5EF4-FFF2-40B4-BE49-F238E27FC236}">
                <a16:creationId xmlns:a16="http://schemas.microsoft.com/office/drawing/2014/main" id="{6551C222-FB62-D76D-E771-9D777434981D}"/>
              </a:ext>
            </a:extLst>
          </p:cNvPr>
          <p:cNvPicPr>
            <a:picLocks noChangeAspect="1"/>
          </p:cNvPicPr>
          <p:nvPr/>
        </p:nvPicPr>
        <p:blipFill>
          <a:blip r:embed="rId3"/>
          <a:stretch>
            <a:fillRect/>
          </a:stretch>
        </p:blipFill>
        <p:spPr>
          <a:xfrm>
            <a:off x="367092" y="5139598"/>
            <a:ext cx="11575526" cy="1408686"/>
          </a:xfrm>
          <a:prstGeom prst="rect">
            <a:avLst/>
          </a:prstGeom>
        </p:spPr>
      </p:pic>
      <p:sp>
        <p:nvSpPr>
          <p:cNvPr id="4" name="Slayt Numarası Yer Tutucusu 3">
            <a:extLst>
              <a:ext uri="{FF2B5EF4-FFF2-40B4-BE49-F238E27FC236}">
                <a16:creationId xmlns:a16="http://schemas.microsoft.com/office/drawing/2014/main" id="{C83F6C96-03F8-9657-F782-DAEE7D446F6A}"/>
              </a:ext>
            </a:extLst>
          </p:cNvPr>
          <p:cNvSpPr>
            <a:spLocks noGrp="1"/>
          </p:cNvSpPr>
          <p:nvPr>
            <p:ph type="sldNum" sz="quarter" idx="12"/>
          </p:nvPr>
        </p:nvSpPr>
        <p:spPr/>
        <p:txBody>
          <a:bodyPr/>
          <a:lstStyle/>
          <a:p>
            <a:pPr algn="r"/>
            <a:fld id="{0EF4C3D6-6C26-4ECF-8F30-B2D680084FE4}" type="slidenum">
              <a:rPr lang="tr-TR" smtClean="0"/>
              <a:pPr algn="r"/>
              <a:t>79</a:t>
            </a:fld>
            <a:endParaRPr lang="tr-TR" dirty="0"/>
          </a:p>
        </p:txBody>
      </p:sp>
    </p:spTree>
    <p:extLst>
      <p:ext uri="{BB962C8B-B14F-4D97-AF65-F5344CB8AC3E}">
        <p14:creationId xmlns:p14="http://schemas.microsoft.com/office/powerpoint/2010/main" val="554736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7B788F-D9F3-F19E-5144-8B19E9F0F35E}"/>
              </a:ext>
            </a:extLst>
          </p:cNvPr>
          <p:cNvSpPr>
            <a:spLocks noGrp="1"/>
          </p:cNvSpPr>
          <p:nvPr>
            <p:ph type="title"/>
          </p:nvPr>
        </p:nvSpPr>
        <p:spPr/>
        <p:txBody>
          <a:bodyPr/>
          <a:lstStyle/>
          <a:p>
            <a:pPr algn="ctr"/>
            <a:r>
              <a:rPr lang="tr-TR" sz="3600" b="1" dirty="0" err="1">
                <a:latin typeface="Times New Roman" panose="02020603050405020304" pitchFamily="18" charset="0"/>
                <a:cs typeface="Times New Roman" panose="02020603050405020304" pitchFamily="18" charset="0"/>
              </a:rPr>
              <a:t>Hiperparametre</a:t>
            </a:r>
            <a:r>
              <a:rPr lang="tr-TR" sz="3600" b="1" dirty="0">
                <a:latin typeface="Times New Roman" panose="02020603050405020304" pitchFamily="18" charset="0"/>
                <a:cs typeface="Times New Roman" panose="02020603050405020304" pitchFamily="18" charset="0"/>
              </a:rPr>
              <a:t> Optimizasyonu ve Otomasyon</a:t>
            </a:r>
            <a:endParaRPr lang="tr-TR" dirty="0"/>
          </a:p>
        </p:txBody>
      </p:sp>
      <p:sp>
        <p:nvSpPr>
          <p:cNvPr id="3" name="İçerik Yer Tutucusu 2">
            <a:extLst>
              <a:ext uri="{FF2B5EF4-FFF2-40B4-BE49-F238E27FC236}">
                <a16:creationId xmlns:a16="http://schemas.microsoft.com/office/drawing/2014/main" id="{96444171-CA6C-7503-609E-C3CBEC5B0AA7}"/>
              </a:ext>
            </a:extLst>
          </p:cNvPr>
          <p:cNvSpPr>
            <a:spLocks noGrp="1"/>
          </p:cNvSpPr>
          <p:nvPr>
            <p:ph idx="1"/>
          </p:nvPr>
        </p:nvSpPr>
        <p:spPr/>
        <p:txBody>
          <a:bodyPr>
            <a:normAutofit/>
          </a:bodyPr>
          <a:lstStyle/>
          <a:p>
            <a:pPr marL="0" indent="0">
              <a:buNone/>
            </a:pPr>
            <a:r>
              <a:rPr lang="tr-TR" sz="2800" b="1" dirty="0">
                <a:latin typeface="Times New Roman" panose="02020603050405020304" pitchFamily="18" charset="0"/>
                <a:cs typeface="Times New Roman" panose="02020603050405020304" pitchFamily="18" charset="0"/>
              </a:rPr>
              <a:t>Dezavantajları:</a:t>
            </a:r>
          </a:p>
          <a:p>
            <a:pPr>
              <a:buFont typeface="Arial" panose="020B0604020202020204" pitchFamily="34" charset="0"/>
              <a:buChar char="•"/>
            </a:pPr>
            <a:r>
              <a:rPr lang="tr-TR" sz="2800" dirty="0" err="1">
                <a:latin typeface="Times New Roman" panose="02020603050405020304" pitchFamily="18" charset="0"/>
                <a:cs typeface="Times New Roman" panose="02020603050405020304" pitchFamily="18" charset="0"/>
              </a:rPr>
              <a:t>Hiperparametre</a:t>
            </a:r>
            <a:r>
              <a:rPr lang="tr-TR" sz="2800" dirty="0">
                <a:latin typeface="Times New Roman" panose="02020603050405020304" pitchFamily="18" charset="0"/>
                <a:cs typeface="Times New Roman" panose="02020603050405020304" pitchFamily="18" charset="0"/>
              </a:rPr>
              <a:t> seçim süreci manuel olarak yapıldığında zaman alıcıdır.</a:t>
            </a:r>
          </a:p>
          <a:p>
            <a:pPr>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Model doğruluğunu artırmak için farklı kombinasyonların denenmesi günler sürebilir.</a:t>
            </a:r>
          </a:p>
        </p:txBody>
      </p:sp>
      <p:sp>
        <p:nvSpPr>
          <p:cNvPr id="4" name="Slayt Numarası Yer Tutucusu 3">
            <a:extLst>
              <a:ext uri="{FF2B5EF4-FFF2-40B4-BE49-F238E27FC236}">
                <a16:creationId xmlns:a16="http://schemas.microsoft.com/office/drawing/2014/main" id="{DB71C46C-0BE4-D9F9-4DF1-62BD515FA568}"/>
              </a:ext>
            </a:extLst>
          </p:cNvPr>
          <p:cNvSpPr>
            <a:spLocks noGrp="1"/>
          </p:cNvSpPr>
          <p:nvPr>
            <p:ph type="sldNum" sz="quarter" idx="12"/>
          </p:nvPr>
        </p:nvSpPr>
        <p:spPr/>
        <p:txBody>
          <a:bodyPr/>
          <a:lstStyle/>
          <a:p>
            <a:pPr algn="r"/>
            <a:fld id="{0EF4C3D6-6C26-4ECF-8F30-B2D680084FE4}" type="slidenum">
              <a:rPr lang="tr-TR" smtClean="0"/>
              <a:pPr algn="r"/>
              <a:t>8</a:t>
            </a:fld>
            <a:endParaRPr lang="tr-TR" dirty="0"/>
          </a:p>
        </p:txBody>
      </p:sp>
    </p:spTree>
    <p:extLst>
      <p:ext uri="{BB962C8B-B14F-4D97-AF65-F5344CB8AC3E}">
        <p14:creationId xmlns:p14="http://schemas.microsoft.com/office/powerpoint/2010/main" val="19885586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lektronik donanım, ekran görüntüsü, ekran, görüntüleme içeren bir resim&#10;&#10;Açıklama otomatik olarak oluşturuldu">
            <a:extLst>
              <a:ext uri="{FF2B5EF4-FFF2-40B4-BE49-F238E27FC236}">
                <a16:creationId xmlns:a16="http://schemas.microsoft.com/office/drawing/2014/main" id="{7B727A04-6E90-43BC-F053-A102E2795C9A}"/>
              </a:ext>
            </a:extLst>
          </p:cNvPr>
          <p:cNvPicPr>
            <a:picLocks noGrp="1" noChangeAspect="1"/>
          </p:cNvPicPr>
          <p:nvPr>
            <p:ph idx="1"/>
          </p:nvPr>
        </p:nvPicPr>
        <p:blipFill>
          <a:blip r:embed="rId2"/>
          <a:stretch>
            <a:fillRect/>
          </a:stretch>
        </p:blipFill>
        <p:spPr>
          <a:xfrm>
            <a:off x="249382" y="355135"/>
            <a:ext cx="11693236" cy="6212814"/>
          </a:xfrm>
        </p:spPr>
      </p:pic>
      <p:sp>
        <p:nvSpPr>
          <p:cNvPr id="4" name="Slayt Numarası Yer Tutucusu 3">
            <a:extLst>
              <a:ext uri="{FF2B5EF4-FFF2-40B4-BE49-F238E27FC236}">
                <a16:creationId xmlns:a16="http://schemas.microsoft.com/office/drawing/2014/main" id="{599BF67C-12B2-6FE8-D706-75787D0F96EC}"/>
              </a:ext>
            </a:extLst>
          </p:cNvPr>
          <p:cNvSpPr>
            <a:spLocks noGrp="1"/>
          </p:cNvSpPr>
          <p:nvPr>
            <p:ph type="sldNum" sz="quarter" idx="12"/>
          </p:nvPr>
        </p:nvSpPr>
        <p:spPr/>
        <p:txBody>
          <a:bodyPr/>
          <a:lstStyle/>
          <a:p>
            <a:pPr algn="r"/>
            <a:fld id="{0EF4C3D6-6C26-4ECF-8F30-B2D680084FE4}" type="slidenum">
              <a:rPr lang="tr-TR" smtClean="0"/>
              <a:pPr algn="r"/>
              <a:t>80</a:t>
            </a:fld>
            <a:endParaRPr lang="tr-TR" dirty="0"/>
          </a:p>
        </p:txBody>
      </p:sp>
    </p:spTree>
    <p:extLst>
      <p:ext uri="{BB962C8B-B14F-4D97-AF65-F5344CB8AC3E}">
        <p14:creationId xmlns:p14="http://schemas.microsoft.com/office/powerpoint/2010/main" val="277211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yazı tipi, sayı, numara içeren bir resim&#10;&#10;Açıklama otomatik olarak oluşturuldu">
            <a:extLst>
              <a:ext uri="{FF2B5EF4-FFF2-40B4-BE49-F238E27FC236}">
                <a16:creationId xmlns:a16="http://schemas.microsoft.com/office/drawing/2014/main" id="{83468B09-14B3-BC1C-0C8D-3A0CC0B8180F}"/>
              </a:ext>
            </a:extLst>
          </p:cNvPr>
          <p:cNvPicPr>
            <a:picLocks noChangeAspect="1"/>
          </p:cNvPicPr>
          <p:nvPr/>
        </p:nvPicPr>
        <p:blipFill>
          <a:blip r:embed="rId2"/>
          <a:stretch>
            <a:fillRect/>
          </a:stretch>
        </p:blipFill>
        <p:spPr>
          <a:xfrm>
            <a:off x="507159" y="585705"/>
            <a:ext cx="11314316" cy="5923250"/>
          </a:xfrm>
          <a:prstGeom prst="rect">
            <a:avLst/>
          </a:prstGeom>
        </p:spPr>
      </p:pic>
      <p:sp>
        <p:nvSpPr>
          <p:cNvPr id="4" name="Slayt Numarası Yer Tutucusu 3">
            <a:extLst>
              <a:ext uri="{FF2B5EF4-FFF2-40B4-BE49-F238E27FC236}">
                <a16:creationId xmlns:a16="http://schemas.microsoft.com/office/drawing/2014/main" id="{D1FB7EEC-B00D-9929-9C77-8B487E3EA726}"/>
              </a:ext>
            </a:extLst>
          </p:cNvPr>
          <p:cNvSpPr>
            <a:spLocks noGrp="1"/>
          </p:cNvSpPr>
          <p:nvPr>
            <p:ph type="sldNum" sz="quarter" idx="12"/>
          </p:nvPr>
        </p:nvSpPr>
        <p:spPr/>
        <p:txBody>
          <a:bodyPr/>
          <a:lstStyle/>
          <a:p>
            <a:pPr algn="r"/>
            <a:fld id="{0EF4C3D6-6C26-4ECF-8F30-B2D680084FE4}" type="slidenum">
              <a:rPr lang="tr-TR" smtClean="0"/>
              <a:pPr algn="r"/>
              <a:t>81</a:t>
            </a:fld>
            <a:endParaRPr lang="tr-TR" dirty="0"/>
          </a:p>
        </p:txBody>
      </p:sp>
    </p:spTree>
    <p:extLst>
      <p:ext uri="{BB962C8B-B14F-4D97-AF65-F5344CB8AC3E}">
        <p14:creationId xmlns:p14="http://schemas.microsoft.com/office/powerpoint/2010/main" val="3186667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3" descr="metin, ekran görüntüsü, yazı tipi, çizgi içeren bir resim&#10;&#10;Açıklama otomatik olarak oluşturuldu">
            <a:extLst>
              <a:ext uri="{FF2B5EF4-FFF2-40B4-BE49-F238E27FC236}">
                <a16:creationId xmlns:a16="http://schemas.microsoft.com/office/drawing/2014/main" id="{7038C334-AC87-D3CB-D685-222B42385D6E}"/>
              </a:ext>
            </a:extLst>
          </p:cNvPr>
          <p:cNvPicPr>
            <a:picLocks noGrp="1" noChangeAspect="1"/>
          </p:cNvPicPr>
          <p:nvPr>
            <p:ph idx="1"/>
          </p:nvPr>
        </p:nvPicPr>
        <p:blipFill>
          <a:blip r:embed="rId2"/>
          <a:stretch>
            <a:fillRect/>
          </a:stretch>
        </p:blipFill>
        <p:spPr>
          <a:xfrm>
            <a:off x="249383" y="267865"/>
            <a:ext cx="11693235" cy="1414443"/>
          </a:xfrm>
        </p:spPr>
      </p:pic>
      <p:pic>
        <p:nvPicPr>
          <p:cNvPr id="6" name="Resim 5" descr="metin, ekran görüntüsü, yazı tipi, ekran, görüntüleme içeren bir resim&#10;&#10;Açıklama otomatik olarak oluşturuldu">
            <a:extLst>
              <a:ext uri="{FF2B5EF4-FFF2-40B4-BE49-F238E27FC236}">
                <a16:creationId xmlns:a16="http://schemas.microsoft.com/office/drawing/2014/main" id="{04C99168-3230-81E4-010E-8C2D3FA3C600}"/>
              </a:ext>
            </a:extLst>
          </p:cNvPr>
          <p:cNvPicPr>
            <a:picLocks noChangeAspect="1"/>
          </p:cNvPicPr>
          <p:nvPr/>
        </p:nvPicPr>
        <p:blipFill>
          <a:blip r:embed="rId3"/>
          <a:stretch>
            <a:fillRect/>
          </a:stretch>
        </p:blipFill>
        <p:spPr>
          <a:xfrm>
            <a:off x="249383" y="1780725"/>
            <a:ext cx="11693236" cy="4927108"/>
          </a:xfrm>
          <a:prstGeom prst="rect">
            <a:avLst/>
          </a:prstGeom>
        </p:spPr>
      </p:pic>
      <p:sp>
        <p:nvSpPr>
          <p:cNvPr id="4" name="Slayt Numarası Yer Tutucusu 3">
            <a:extLst>
              <a:ext uri="{FF2B5EF4-FFF2-40B4-BE49-F238E27FC236}">
                <a16:creationId xmlns:a16="http://schemas.microsoft.com/office/drawing/2014/main" id="{33913F84-B98B-A324-8749-FC2EC7427F4D}"/>
              </a:ext>
            </a:extLst>
          </p:cNvPr>
          <p:cNvSpPr>
            <a:spLocks noGrp="1"/>
          </p:cNvSpPr>
          <p:nvPr>
            <p:ph type="sldNum" sz="quarter" idx="12"/>
          </p:nvPr>
        </p:nvSpPr>
        <p:spPr/>
        <p:txBody>
          <a:bodyPr/>
          <a:lstStyle/>
          <a:p>
            <a:pPr algn="r"/>
            <a:fld id="{0EF4C3D6-6C26-4ECF-8F30-B2D680084FE4}" type="slidenum">
              <a:rPr lang="tr-TR" smtClean="0"/>
              <a:pPr algn="r"/>
              <a:t>82</a:t>
            </a:fld>
            <a:endParaRPr lang="tr-TR" dirty="0"/>
          </a:p>
        </p:txBody>
      </p:sp>
    </p:spTree>
    <p:extLst>
      <p:ext uri="{BB962C8B-B14F-4D97-AF65-F5344CB8AC3E}">
        <p14:creationId xmlns:p14="http://schemas.microsoft.com/office/powerpoint/2010/main" val="2971961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8BB15031-B79E-DA4C-3CDF-73BC7193F612}"/>
              </a:ext>
            </a:extLst>
          </p:cNvPr>
          <p:cNvSpPr>
            <a:spLocks noGrp="1"/>
          </p:cNvSpPr>
          <p:nvPr>
            <p:ph type="sldNum" sz="quarter" idx="12"/>
          </p:nvPr>
        </p:nvSpPr>
        <p:spPr/>
        <p:txBody>
          <a:bodyPr/>
          <a:lstStyle/>
          <a:p>
            <a:fld id="{0EF4C3D6-6C26-4ECF-8F30-B2D680084FE4}" type="slidenum">
              <a:rPr lang="tr-TR" smtClean="0"/>
              <a:pPr/>
              <a:t>83</a:t>
            </a:fld>
            <a:endParaRPr lang="tr-TR" dirty="0"/>
          </a:p>
        </p:txBody>
      </p:sp>
      <p:pic>
        <p:nvPicPr>
          <p:cNvPr id="5" name="Resim 4">
            <a:extLst>
              <a:ext uri="{FF2B5EF4-FFF2-40B4-BE49-F238E27FC236}">
                <a16:creationId xmlns:a16="http://schemas.microsoft.com/office/drawing/2014/main" id="{A9C55097-99AE-0811-6090-154AEDA4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35" y="603715"/>
            <a:ext cx="11198129" cy="5394931"/>
          </a:xfrm>
          <a:prstGeom prst="rect">
            <a:avLst/>
          </a:prstGeom>
        </p:spPr>
      </p:pic>
    </p:spTree>
    <p:extLst>
      <p:ext uri="{BB962C8B-B14F-4D97-AF65-F5344CB8AC3E}">
        <p14:creationId xmlns:p14="http://schemas.microsoft.com/office/powerpoint/2010/main" val="2362362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6730A9-CA91-0A12-CFCD-DDBCBC8BFD04}"/>
              </a:ext>
            </a:extLst>
          </p:cNvPr>
          <p:cNvSpPr>
            <a:spLocks noGrp="1"/>
          </p:cNvSpPr>
          <p:nvPr>
            <p:ph type="title"/>
          </p:nvPr>
        </p:nvSpPr>
        <p:spPr/>
        <p:txBody>
          <a:bodyPr/>
          <a:lstStyle/>
          <a:p>
            <a:pPr algn="ctr"/>
            <a:r>
              <a:rPr lang="tr-TR" b="1" dirty="0">
                <a:latin typeface="Times New Roman" panose="02020603050405020304" pitchFamily="18" charset="0"/>
                <a:cs typeface="Times New Roman" panose="02020603050405020304" pitchFamily="18" charset="0"/>
              </a:rPr>
              <a:t>Kaynakça</a:t>
            </a:r>
          </a:p>
        </p:txBody>
      </p:sp>
      <p:sp>
        <p:nvSpPr>
          <p:cNvPr id="3" name="İçerik Yer Tutucusu 2">
            <a:extLst>
              <a:ext uri="{FF2B5EF4-FFF2-40B4-BE49-F238E27FC236}">
                <a16:creationId xmlns:a16="http://schemas.microsoft.com/office/drawing/2014/main" id="{C0E9ADF0-5F2E-AC2F-7DA1-C216923E6EC4}"/>
              </a:ext>
            </a:extLst>
          </p:cNvPr>
          <p:cNvSpPr>
            <a:spLocks noGrp="1"/>
          </p:cNvSpPr>
          <p:nvPr>
            <p:ph idx="1"/>
          </p:nvPr>
        </p:nvSpPr>
        <p:spPr/>
        <p:txBody>
          <a:bodyPr>
            <a:normAutofit fontScale="62500" lnSpcReduction="20000"/>
          </a:bodyPr>
          <a:lstStyle/>
          <a:p>
            <a:r>
              <a:rPr lang="tr-TR"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https://d2l.ai/chapter_hyperparameter-optimization/hyperopt-intro.html</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https://medium.com/bili%C5%9Fim-hareketi/hiperparametre-optimizasyonu-9ba0e7f32e6f#:~:text=2.-,Hiperparametre%20Optimizasyonu%20Nedir%3F,overfitting%20ve%20underfitting%20dengesi%20sa%C4%9Flanabilir</a:t>
            </a:r>
            <a:r>
              <a:rPr lang="tr-TR" dirty="0">
                <a:latin typeface="Times New Roman" panose="02020603050405020304" pitchFamily="18" charset="0"/>
                <a:cs typeface="Times New Roman" panose="02020603050405020304" pitchFamily="18" charset="0"/>
              </a:rPr>
              <a:t>.</a:t>
            </a:r>
          </a:p>
          <a:p>
            <a:r>
              <a:rPr lang="tr-TR"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https://chatgpt.com</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https://medium.com/deep-learning-turkiye/derin-ogrenme-uygulamalarinda-en-sik-kullanilan-hiper-parametreler-ece8e9125c4</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https://medium.com/deep-learning-turkiye/derin-ogrenme-uygulamalarinda-model-dogrulama-ve-hiper-parametre-secim-yontemleri-823812d95f3</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Görseller: </a:t>
            </a:r>
            <a:r>
              <a:rPr lang="tr-TR"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https://miro.medium.com/v2/resize:fit:1200/1*gGBUBuRiwJvmINzQSeOl1w.png</a:t>
            </a: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28560C56-D3EB-2B1C-40D6-1E23252B72CC}"/>
              </a:ext>
            </a:extLst>
          </p:cNvPr>
          <p:cNvSpPr>
            <a:spLocks noGrp="1"/>
          </p:cNvSpPr>
          <p:nvPr>
            <p:ph type="sldNum" sz="quarter" idx="12"/>
          </p:nvPr>
        </p:nvSpPr>
        <p:spPr/>
        <p:txBody>
          <a:bodyPr/>
          <a:lstStyle/>
          <a:p>
            <a:pPr algn="r"/>
            <a:fld id="{0EF4C3D6-6C26-4ECF-8F30-B2D680084FE4}" type="slidenum">
              <a:rPr lang="tr-TR" smtClean="0"/>
              <a:pPr algn="r"/>
              <a:t>84</a:t>
            </a:fld>
            <a:endParaRPr lang="tr-TR" dirty="0"/>
          </a:p>
        </p:txBody>
      </p:sp>
    </p:spTree>
    <p:extLst>
      <p:ext uri="{BB962C8B-B14F-4D97-AF65-F5344CB8AC3E}">
        <p14:creationId xmlns:p14="http://schemas.microsoft.com/office/powerpoint/2010/main" val="56804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C0653D5-A58E-6B54-5C9B-E5D581B45E03}"/>
              </a:ext>
            </a:extLst>
          </p:cNvPr>
          <p:cNvSpPr>
            <a:spLocks noGrp="1"/>
          </p:cNvSpPr>
          <p:nvPr>
            <p:ph idx="1"/>
          </p:nvPr>
        </p:nvSpPr>
        <p:spPr>
          <a:xfrm>
            <a:off x="1141412" y="1671484"/>
            <a:ext cx="9905999" cy="4119717"/>
          </a:xfrm>
        </p:spPr>
        <p:txBody>
          <a:bodyPr/>
          <a:lstStyle/>
          <a:p>
            <a:pPr marL="0" indent="0">
              <a:buNone/>
            </a:pPr>
            <a:r>
              <a:rPr lang="tr-TR" sz="2800" b="1" dirty="0">
                <a:latin typeface="Times New Roman" panose="02020603050405020304" pitchFamily="18" charset="0"/>
                <a:cs typeface="Times New Roman" panose="02020603050405020304" pitchFamily="18" charset="0"/>
              </a:rPr>
              <a:t>Çözüm:</a:t>
            </a:r>
          </a:p>
          <a:p>
            <a:pPr marL="0" indent="0">
              <a:buNone/>
            </a:pPr>
            <a:r>
              <a:rPr lang="tr-TR" sz="2800" b="1" dirty="0" err="1">
                <a:latin typeface="Times New Roman" panose="02020603050405020304" pitchFamily="18" charset="0"/>
                <a:cs typeface="Times New Roman" panose="02020603050405020304" pitchFamily="18" charset="0"/>
              </a:rPr>
              <a:t>Hiperparametre</a:t>
            </a:r>
            <a:r>
              <a:rPr lang="tr-TR" sz="2800" b="1" dirty="0">
                <a:latin typeface="Times New Roman" panose="02020603050405020304" pitchFamily="18" charset="0"/>
                <a:cs typeface="Times New Roman" panose="02020603050405020304" pitchFamily="18" charset="0"/>
              </a:rPr>
              <a:t> Optimizasyonu (HPO):</a:t>
            </a:r>
            <a:endParaRPr lang="tr-TR" sz="2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Algoritmalar, doğru ayarları otomatik olarak optimize eder.</a:t>
            </a:r>
          </a:p>
          <a:p>
            <a:pPr marL="742950" lvl="1" indent="-285750">
              <a:buFont typeface="Arial" panose="020B0604020202020204" pitchFamily="34" charset="0"/>
              <a:buChar char="•"/>
            </a:pPr>
            <a:r>
              <a:rPr lang="tr-TR" sz="2800" dirty="0">
                <a:latin typeface="Times New Roman" panose="02020603050405020304" pitchFamily="18" charset="0"/>
                <a:cs typeface="Times New Roman" panose="02020603050405020304" pitchFamily="18" charset="0"/>
              </a:rPr>
              <a:t>Süreci hızlandırır ve doğruluk artırır.</a:t>
            </a:r>
          </a:p>
          <a:p>
            <a:endParaRPr lang="tr-TR" dirty="0"/>
          </a:p>
          <a:p>
            <a:endParaRPr lang="tr-TR" dirty="0"/>
          </a:p>
        </p:txBody>
      </p:sp>
      <p:sp>
        <p:nvSpPr>
          <p:cNvPr id="4" name="Slayt Numarası Yer Tutucusu 3">
            <a:extLst>
              <a:ext uri="{FF2B5EF4-FFF2-40B4-BE49-F238E27FC236}">
                <a16:creationId xmlns:a16="http://schemas.microsoft.com/office/drawing/2014/main" id="{C978A688-5CB1-D78D-4D59-2403297DA352}"/>
              </a:ext>
            </a:extLst>
          </p:cNvPr>
          <p:cNvSpPr>
            <a:spLocks noGrp="1"/>
          </p:cNvSpPr>
          <p:nvPr>
            <p:ph type="sldNum" sz="quarter" idx="12"/>
          </p:nvPr>
        </p:nvSpPr>
        <p:spPr/>
        <p:txBody>
          <a:bodyPr/>
          <a:lstStyle/>
          <a:p>
            <a:pPr algn="r"/>
            <a:fld id="{0EF4C3D6-6C26-4ECF-8F30-B2D680084FE4}" type="slidenum">
              <a:rPr lang="tr-TR" smtClean="0"/>
              <a:pPr algn="r"/>
              <a:t>9</a:t>
            </a:fld>
            <a:endParaRPr lang="tr-TR" dirty="0"/>
          </a:p>
        </p:txBody>
      </p:sp>
    </p:spTree>
    <p:extLst>
      <p:ext uri="{BB962C8B-B14F-4D97-AF65-F5344CB8AC3E}">
        <p14:creationId xmlns:p14="http://schemas.microsoft.com/office/powerpoint/2010/main" val="2290038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TM04033919[[fn=Devre]]</Template>
  <TotalTime>228</TotalTime>
  <Words>3247</Words>
  <Application>Microsoft Office PowerPoint</Application>
  <PresentationFormat>Geniş ekran</PresentationFormat>
  <Paragraphs>399</Paragraphs>
  <Slides>84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84</vt:i4>
      </vt:variant>
    </vt:vector>
  </HeadingPairs>
  <TitlesOfParts>
    <vt:vector size="90" baseType="lpstr">
      <vt:lpstr>Arial</vt:lpstr>
      <vt:lpstr>Calibri</vt:lpstr>
      <vt:lpstr>OpenSymbol</vt:lpstr>
      <vt:lpstr>Times New Roman</vt:lpstr>
      <vt:lpstr>Tw Cen MT</vt:lpstr>
      <vt:lpstr>Devre</vt:lpstr>
      <vt:lpstr>Hiperparametre Optimizasyonu</vt:lpstr>
      <vt:lpstr>İÇİNDEKİLER</vt:lpstr>
      <vt:lpstr>Hiperparametre Optimizasyonu ve Derin Öğrenme Tasarımı</vt:lpstr>
      <vt:lpstr>Hiperparametre Nedir?</vt:lpstr>
      <vt:lpstr>PowerPoint Sunusu</vt:lpstr>
      <vt:lpstr>Hiperparametre Optimizasyonu Nedir?</vt:lpstr>
      <vt:lpstr>PowerPoint Sunusu</vt:lpstr>
      <vt:lpstr>Hiperparametre Optimizasyonu ve Otomasyon</vt:lpstr>
      <vt:lpstr>PowerPoint Sunusu</vt:lpstr>
      <vt:lpstr>PowerPoint Sunusu</vt:lpstr>
      <vt:lpstr>PowerPoint Sunusu</vt:lpstr>
      <vt:lpstr>Derin Öğrenme Uygulamalarında En Sık Kullanılan Hiper Parametreler</vt:lpstr>
      <vt:lpstr>PowerPoint Sunusu</vt:lpstr>
      <vt:lpstr>PowerPoint Sunusu</vt:lpstr>
      <vt:lpstr>Derin Öğrenmede Sık Kullanılan Hiperparametreler</vt:lpstr>
      <vt:lpstr>Hiperparametre Optimizasyonu: Amaç Fonksiyonu</vt:lpstr>
      <vt:lpstr>Manual Hiperparametre Optimizasyonu</vt:lpstr>
      <vt:lpstr>PowerPoint Sunusu</vt:lpstr>
      <vt:lpstr>Hiperparametre Optimizasyonu Yöntemleri</vt:lpstr>
      <vt:lpstr>PowerPoint Sunusu</vt:lpstr>
      <vt:lpstr>PowerPoint Sunusu</vt:lpstr>
      <vt:lpstr>PowerPoint Sunusu</vt:lpstr>
      <vt:lpstr>PowerPoint Sunusu</vt:lpstr>
      <vt:lpstr>PowerPoint Sunusu</vt:lpstr>
      <vt:lpstr>PowerPoint Sunusu</vt:lpstr>
      <vt:lpstr>PowerPoint Sunusu</vt:lpstr>
      <vt:lpstr>PowerPoint Sunusu</vt:lpstr>
      <vt:lpstr>GridSearchCV ve RandomizedSearchCV Karşılaştırması</vt:lpstr>
      <vt:lpstr>Konfigürasyon Uzayı (Configuration Space)</vt:lpstr>
      <vt:lpstr>PowerPoint Sunusu</vt:lpstr>
      <vt:lpstr>Hiperparametre Optimizasyonu API</vt:lpstr>
      <vt:lpstr>Search</vt:lpstr>
      <vt:lpstr>Search</vt:lpstr>
      <vt:lpstr>Scheduler</vt:lpstr>
      <vt:lpstr>Scheduler</vt:lpstr>
      <vt:lpstr>Scheduler</vt:lpstr>
      <vt:lpstr>Tuner</vt:lpstr>
      <vt:lpstr>PowerPoint Sunusu</vt:lpstr>
      <vt:lpstr>PowerPoint Sunusu</vt:lpstr>
      <vt:lpstr>Syne Tune</vt:lpstr>
      <vt:lpstr>Syne Tune</vt:lpstr>
      <vt:lpstr>HPO Algoritmalarının Performansının Kaydı (Bookeeping the Performance of HPO Algorithms )</vt:lpstr>
      <vt:lpstr>HPO Algoritmalarının Performansının Kaydı (Bookeeping the Performance of HPO Algorithms )</vt:lpstr>
      <vt:lpstr>HPO Algoritmalarının Performansının Kaydı (Bookeeping the Performance of HPO Algorithms )</vt:lpstr>
      <vt:lpstr>PowerPoint Sunusu</vt:lpstr>
      <vt:lpstr>eşzamansız Rastgele Arama (Asynchronous Random Search)</vt:lpstr>
      <vt:lpstr>Nasıl Çalışır? </vt:lpstr>
      <vt:lpstr>PowerPoint Sunusu</vt:lpstr>
      <vt:lpstr>ARS'nin Avantajları </vt:lpstr>
      <vt:lpstr>ARS'nin Dezavantajları </vt:lpstr>
      <vt:lpstr>PowerPoint Sunusu</vt:lpstr>
      <vt:lpstr>Kullanım Alanları</vt:lpstr>
      <vt:lpstr>PowerPoint Sunusu</vt:lpstr>
      <vt:lpstr>Çoklu Sadakat Hiperparametre Optimizasyonu (Multi-Fidelity Hyperparameter Optimization) </vt:lpstr>
      <vt:lpstr>PowerPoint Sunusu</vt:lpstr>
      <vt:lpstr>Neden Kullanılır?</vt:lpstr>
      <vt:lpstr>Çalışma Mantığı</vt:lpstr>
      <vt:lpstr>Ardışık Yarılanma (Successive Halving)</vt:lpstr>
      <vt:lpstr>Avantajları</vt:lpstr>
      <vt:lpstr>Dezavantajları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Eşzamansız Ardışık Yarılanma (Asynchronous Successive Halving)</vt:lpstr>
      <vt:lpstr>Avantajları</vt:lpstr>
      <vt:lpstr>Dezavantajları</vt:lpstr>
      <vt:lpstr>Ardışık Yarılanma ile Eşzamansız Ardışık Yarılanma  Arasındaki  Farklar</vt:lpstr>
      <vt:lpstr>PowerPoint Sunusu</vt:lpstr>
      <vt:lpstr>PowerPoint Sunusu</vt:lpstr>
      <vt:lpstr>PowerPoint Sunusu</vt:lpstr>
      <vt:lpstr>PowerPoint Sunusu</vt:lpstr>
      <vt:lpstr>PowerPoint Sunusu</vt:lpstr>
      <vt:lpstr>PowerPoint Sunusu</vt:lpstr>
      <vt:lpstr>PowerPoint Sunusu</vt:lpstr>
      <vt:lpstr>PowerPoint Sunusu</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Ece İrey</dc:creator>
  <cp:lastModifiedBy>Ece İrey</cp:lastModifiedBy>
  <cp:revision>9</cp:revision>
  <dcterms:created xsi:type="dcterms:W3CDTF">2024-12-12T10:33:01Z</dcterms:created>
  <dcterms:modified xsi:type="dcterms:W3CDTF">2024-12-12T14:21:37Z</dcterms:modified>
</cp:coreProperties>
</file>